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30.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ags/tag27.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 id="2147483962" r:id="rId6"/>
    <p:sldMasterId id="2147483999" r:id="rId7"/>
    <p:sldMasterId id="2147484002" r:id="rId8"/>
  </p:sldMasterIdLst>
  <p:notesMasterIdLst>
    <p:notesMasterId r:id="rId89"/>
  </p:notesMasterIdLst>
  <p:handoutMasterIdLst>
    <p:handoutMasterId r:id="rId90"/>
  </p:handoutMasterIdLst>
  <p:sldIdLst>
    <p:sldId id="1055" r:id="rId9"/>
    <p:sldId id="1008" r:id="rId10"/>
    <p:sldId id="1007" r:id="rId11"/>
    <p:sldId id="1042" r:id="rId12"/>
    <p:sldId id="1054" r:id="rId13"/>
    <p:sldId id="1126" r:id="rId14"/>
    <p:sldId id="1056" r:id="rId15"/>
    <p:sldId id="1057" r:id="rId16"/>
    <p:sldId id="1058" r:id="rId17"/>
    <p:sldId id="1059" r:id="rId18"/>
    <p:sldId id="1060" r:id="rId19"/>
    <p:sldId id="1065" r:id="rId20"/>
    <p:sldId id="1066" r:id="rId21"/>
    <p:sldId id="999" r:id="rId22"/>
    <p:sldId id="1125" r:id="rId23"/>
    <p:sldId id="1124" r:id="rId24"/>
    <p:sldId id="1068" r:id="rId25"/>
    <p:sldId id="1086" r:id="rId26"/>
    <p:sldId id="1084" r:id="rId27"/>
    <p:sldId id="1083" r:id="rId28"/>
    <p:sldId id="1082" r:id="rId29"/>
    <p:sldId id="1081" r:id="rId30"/>
    <p:sldId id="1080" r:id="rId31"/>
    <p:sldId id="1079" r:id="rId32"/>
    <p:sldId id="1078" r:id="rId33"/>
    <p:sldId id="1077" r:id="rId34"/>
    <p:sldId id="1076" r:id="rId35"/>
    <p:sldId id="1075" r:id="rId36"/>
    <p:sldId id="1074" r:id="rId37"/>
    <p:sldId id="1073" r:id="rId38"/>
    <p:sldId id="1072" r:id="rId39"/>
    <p:sldId id="1071" r:id="rId40"/>
    <p:sldId id="1070" r:id="rId41"/>
    <p:sldId id="1069" r:id="rId42"/>
    <p:sldId id="1123" r:id="rId43"/>
    <p:sldId id="1001" r:id="rId44"/>
    <p:sldId id="1087" r:id="rId45"/>
    <p:sldId id="1088" r:id="rId46"/>
    <p:sldId id="1053" r:id="rId47"/>
    <p:sldId id="1052" r:id="rId48"/>
    <p:sldId id="1089" r:id="rId49"/>
    <p:sldId id="1051" r:id="rId50"/>
    <p:sldId id="1090" r:id="rId51"/>
    <p:sldId id="1091" r:id="rId52"/>
    <p:sldId id="1092" r:id="rId53"/>
    <p:sldId id="1160" r:id="rId54"/>
    <p:sldId id="1161" r:id="rId55"/>
    <p:sldId id="1118" r:id="rId56"/>
    <p:sldId id="1119" r:id="rId57"/>
    <p:sldId id="1062" r:id="rId58"/>
    <p:sldId id="1120" r:id="rId59"/>
    <p:sldId id="1121" r:id="rId60"/>
    <p:sldId id="1147" r:id="rId61"/>
    <p:sldId id="1148" r:id="rId62"/>
    <p:sldId id="1152" r:id="rId63"/>
    <p:sldId id="1154" r:id="rId64"/>
    <p:sldId id="1149" r:id="rId65"/>
    <p:sldId id="1150" r:id="rId66"/>
    <p:sldId id="1151" r:id="rId67"/>
    <p:sldId id="1155" r:id="rId68"/>
    <p:sldId id="1146" r:id="rId69"/>
    <p:sldId id="1159" r:id="rId70"/>
    <p:sldId id="1157" r:id="rId71"/>
    <p:sldId id="1128" r:id="rId72"/>
    <p:sldId id="1130" r:id="rId73"/>
    <p:sldId id="1131" r:id="rId74"/>
    <p:sldId id="1132" r:id="rId75"/>
    <p:sldId id="1133" r:id="rId76"/>
    <p:sldId id="1134" r:id="rId77"/>
    <p:sldId id="1135" r:id="rId78"/>
    <p:sldId id="1136" r:id="rId79"/>
    <p:sldId id="1137" r:id="rId80"/>
    <p:sldId id="1142" r:id="rId81"/>
    <p:sldId id="1041" r:id="rId82"/>
    <p:sldId id="1129" r:id="rId83"/>
    <p:sldId id="1138" r:id="rId84"/>
    <p:sldId id="1139" r:id="rId85"/>
    <p:sldId id="1140" r:id="rId86"/>
    <p:sldId id="1141" r:id="rId87"/>
    <p:sldId id="1028" r:id="rId88"/>
  </p:sldIdLst>
  <p:sldSz cx="12192000" cy="6858000"/>
  <p:notesSz cx="6858000" cy="9144000"/>
  <p:embeddedFontLst>
    <p:embeddedFont>
      <p:font typeface="Ubuntu" panose="020B0504030602030204" pitchFamily="34" charset="0"/>
      <p:regular r:id="rId91"/>
      <p:bold r:id="rId92"/>
      <p:italic r:id="rId93"/>
      <p:boldItalic r:id="rId94"/>
    </p:embeddedFont>
    <p:embeddedFont>
      <p:font typeface="Ubuntu bold" panose="020B0804030602030204" pitchFamily="34" charset="0"/>
      <p:bold r:id="rId95"/>
    </p:embeddedFont>
    <p:embeddedFont>
      <p:font typeface="Ubuntu Medium" panose="020B0604030602030204" pitchFamily="34" charset="0"/>
      <p:regular r:id="rId96"/>
      <p:italic r:id="rId97"/>
    </p:embeddedFont>
  </p:embeddedFontLst>
  <p:custDataLst>
    <p:tags r:id="rId9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B8D2D2"/>
    <a:srgbClr val="1B449B"/>
    <a:srgbClr val="FFFFFF"/>
    <a:srgbClr val="00E0CB"/>
    <a:srgbClr val="57CF80"/>
    <a:srgbClr val="00E6E3"/>
    <a:srgbClr val="336B7D"/>
    <a:srgbClr val="14596B"/>
    <a:srgbClr val="214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DC7CC-8E94-435E-9AF3-1220A8938736}" v="89" dt="2023-02-27T10:07:36.359"/>
    <p1510:client id="{64AA8C40-3029-4710-9FD3-877F1861B440}" v="8" dt="2023-02-12T19:33:12.512"/>
    <p1510:client id="{AC9E2F8D-3D09-40A1-A249-8CB6A1B1A7F0}" v="2" dt="2023-01-30T07:38:58.667"/>
    <p1510:client id="{AE7B242D-5D5E-41C4-AAEA-92B3F7C59CCE}" v="2" dt="2023-01-30T08:40:05.8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32" y="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notesMaster" Target="notesMasters/notesMaster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95" Type="http://schemas.openxmlformats.org/officeDocument/2006/relationships/font" Target="fonts/font5.fntdata"/><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font" Target="fonts/font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font" Target="fonts/font7.fntdata"/><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font" Target="fonts/font3.fntdata"/><Relationship Id="rId98" Type="http://schemas.openxmlformats.org/officeDocument/2006/relationships/tags" Target="tags/tag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B1063-AC3F-41BB-9E02-277AB325AD87}" type="doc">
      <dgm:prSet loTypeId="urn:microsoft.com/office/officeart/2008/layout/HorizontalMultiLevelHierarchy" loCatId="hierarchy" qsTypeId="urn:microsoft.com/office/officeart/2005/8/quickstyle/simple3" qsCatId="simple" csTypeId="urn:microsoft.com/office/officeart/2005/8/colors/accent1_2" csCatId="accent1" phldr="1"/>
      <dgm:spPr/>
      <dgm:t>
        <a:bodyPr/>
        <a:lstStyle/>
        <a:p>
          <a:endParaRPr lang="en-US"/>
        </a:p>
      </dgm:t>
    </dgm:pt>
    <dgm:pt modelId="{95C37854-80D8-4D61-8808-802950C63DBC}">
      <dgm:prSet phldrT="[Text]" custT="1"/>
      <dgm:spPr/>
      <dgm:t>
        <a:bodyPr/>
        <a:lstStyle/>
        <a:p>
          <a:r>
            <a:rPr lang="en-US" sz="2400"/>
            <a:t>ENVIRONMENT</a:t>
          </a:r>
          <a:r>
            <a:rPr lang="en-US" sz="2800"/>
            <a:t>S</a:t>
          </a:r>
          <a:endParaRPr lang="en-US" sz="4400"/>
        </a:p>
      </dgm:t>
    </dgm:pt>
    <dgm:pt modelId="{F2085AB6-1D14-4B82-853B-442E69E927E2}" type="parTrans" cxnId="{1EE156FF-F8D0-4F2F-BD69-6EE0AC0A7B09}">
      <dgm:prSet/>
      <dgm:spPr/>
      <dgm:t>
        <a:bodyPr/>
        <a:lstStyle/>
        <a:p>
          <a:endParaRPr lang="en-US"/>
        </a:p>
      </dgm:t>
    </dgm:pt>
    <dgm:pt modelId="{183C5E2F-84C7-4890-87A1-38F4DD51BA93}" type="sibTrans" cxnId="{1EE156FF-F8D0-4F2F-BD69-6EE0AC0A7B09}">
      <dgm:prSet/>
      <dgm:spPr/>
      <dgm:t>
        <a:bodyPr/>
        <a:lstStyle/>
        <a:p>
          <a:endParaRPr lang="en-US"/>
        </a:p>
      </dgm:t>
    </dgm:pt>
    <dgm:pt modelId="{0CE8DE94-2171-49A6-8E2B-C88E3A97CC1A}">
      <dgm:prSet phldrT="[Text]" custT="1"/>
      <dgm:spPr/>
      <dgm:t>
        <a:bodyPr/>
        <a:lstStyle/>
        <a:p>
          <a:r>
            <a:rPr lang="en-US" sz="2000"/>
            <a:t>KYMA</a:t>
          </a:r>
        </a:p>
      </dgm:t>
    </dgm:pt>
    <dgm:pt modelId="{B7BD3A7B-65E4-4E52-BF2D-454700613417}" type="parTrans" cxnId="{BCE0C0F4-F94F-4A1C-9318-12D715BEFE21}">
      <dgm:prSet/>
      <dgm:spPr/>
      <dgm:t>
        <a:bodyPr/>
        <a:lstStyle/>
        <a:p>
          <a:endParaRPr lang="en-US"/>
        </a:p>
      </dgm:t>
    </dgm:pt>
    <dgm:pt modelId="{DAFB3CA6-C968-455B-8813-31EAB5AA039F}" type="sibTrans" cxnId="{BCE0C0F4-F94F-4A1C-9318-12D715BEFE21}">
      <dgm:prSet/>
      <dgm:spPr/>
      <dgm:t>
        <a:bodyPr/>
        <a:lstStyle/>
        <a:p>
          <a:endParaRPr lang="en-US"/>
        </a:p>
      </dgm:t>
    </dgm:pt>
    <dgm:pt modelId="{7F076390-2737-49B4-8BC0-2F67616CA7B5}">
      <dgm:prSet phldrT="[Text]" custT="1"/>
      <dgm:spPr/>
      <dgm:t>
        <a:bodyPr/>
        <a:lstStyle/>
        <a:p>
          <a:r>
            <a:rPr lang="en-US" sz="2000"/>
            <a:t>NEO</a:t>
          </a:r>
          <a:endParaRPr lang="en-US" sz="2400"/>
        </a:p>
      </dgm:t>
    </dgm:pt>
    <dgm:pt modelId="{81BD3721-8209-4635-BE60-9681F23F097C}" type="parTrans" cxnId="{9A3E9EBC-A81E-4B38-BE01-6D6E48A6C6B8}">
      <dgm:prSet/>
      <dgm:spPr/>
      <dgm:t>
        <a:bodyPr/>
        <a:lstStyle/>
        <a:p>
          <a:endParaRPr lang="en-US"/>
        </a:p>
      </dgm:t>
    </dgm:pt>
    <dgm:pt modelId="{C5824FAA-A627-49C7-A272-004BB47D1E1E}" type="sibTrans" cxnId="{9A3E9EBC-A81E-4B38-BE01-6D6E48A6C6B8}">
      <dgm:prSet/>
      <dgm:spPr/>
      <dgm:t>
        <a:bodyPr/>
        <a:lstStyle/>
        <a:p>
          <a:endParaRPr lang="en-US"/>
        </a:p>
      </dgm:t>
    </dgm:pt>
    <dgm:pt modelId="{718E08F5-7CC1-4A9C-B8A5-D92E6A6B2C3A}">
      <dgm:prSet phldrT="[Text]" custT="1"/>
      <dgm:spPr/>
      <dgm:t>
        <a:bodyPr/>
        <a:lstStyle/>
        <a:p>
          <a:r>
            <a:rPr lang="en-US" sz="2000"/>
            <a:t>CLOUD</a:t>
          </a:r>
          <a:r>
            <a:rPr lang="en-US" sz="2400"/>
            <a:t> </a:t>
          </a:r>
          <a:r>
            <a:rPr lang="en-US" sz="2000"/>
            <a:t>FOUNDRY</a:t>
          </a:r>
          <a:endParaRPr lang="en-US" sz="2400"/>
        </a:p>
      </dgm:t>
    </dgm:pt>
    <dgm:pt modelId="{DCF15D62-2FFE-4E94-8FEF-CDEBD900902E}" type="parTrans" cxnId="{E8ED365C-F285-41E6-8FD3-D6FDF9CD1D96}">
      <dgm:prSet/>
      <dgm:spPr/>
      <dgm:t>
        <a:bodyPr/>
        <a:lstStyle/>
        <a:p>
          <a:endParaRPr lang="en-US"/>
        </a:p>
      </dgm:t>
    </dgm:pt>
    <dgm:pt modelId="{404C75E9-97A7-4B5A-8DB4-41C2D76F61C2}" type="sibTrans" cxnId="{E8ED365C-F285-41E6-8FD3-D6FDF9CD1D96}">
      <dgm:prSet/>
      <dgm:spPr/>
      <dgm:t>
        <a:bodyPr/>
        <a:lstStyle/>
        <a:p>
          <a:endParaRPr lang="en-US"/>
        </a:p>
      </dgm:t>
    </dgm:pt>
    <dgm:pt modelId="{15ECA33F-9669-4494-B851-D83CF60148AC}">
      <dgm:prSet phldrT="[Text]" custT="1"/>
      <dgm:spPr>
        <a:solidFill>
          <a:srgbClr val="00B0F0"/>
        </a:solidFill>
      </dgm:spPr>
      <dgm:t>
        <a:bodyPr/>
        <a:lstStyle/>
        <a:p>
          <a:r>
            <a:rPr lang="en-US" sz="2000"/>
            <a:t>ABAP</a:t>
          </a:r>
          <a:endParaRPr lang="en-US" sz="2400"/>
        </a:p>
      </dgm:t>
    </dgm:pt>
    <dgm:pt modelId="{410A7313-BC7D-4FA8-96BF-30D6F8CF8E8D}" type="parTrans" cxnId="{5AD8F660-C6E1-4B38-AFFF-1BB122134C5A}">
      <dgm:prSet/>
      <dgm:spPr/>
      <dgm:t>
        <a:bodyPr/>
        <a:lstStyle/>
        <a:p>
          <a:endParaRPr lang="en-US"/>
        </a:p>
      </dgm:t>
    </dgm:pt>
    <dgm:pt modelId="{AAC7CA0F-8B13-4D4A-8CCB-50E9D7EF5A91}" type="sibTrans" cxnId="{5AD8F660-C6E1-4B38-AFFF-1BB122134C5A}">
      <dgm:prSet/>
      <dgm:spPr/>
      <dgm:t>
        <a:bodyPr/>
        <a:lstStyle/>
        <a:p>
          <a:endParaRPr lang="en-US"/>
        </a:p>
      </dgm:t>
    </dgm:pt>
    <dgm:pt modelId="{DB90A9C2-6CE3-40D3-AA6E-1D0FE3CB29EA}" type="pres">
      <dgm:prSet presAssocID="{342B1063-AC3F-41BB-9E02-277AB325AD87}" presName="Name0" presStyleCnt="0">
        <dgm:presLayoutVars>
          <dgm:chPref val="1"/>
          <dgm:dir/>
          <dgm:animOne val="branch"/>
          <dgm:animLvl val="lvl"/>
          <dgm:resizeHandles val="exact"/>
        </dgm:presLayoutVars>
      </dgm:prSet>
      <dgm:spPr/>
    </dgm:pt>
    <dgm:pt modelId="{BD5AD818-B71F-4583-ABC8-B9A558312174}" type="pres">
      <dgm:prSet presAssocID="{95C37854-80D8-4D61-8808-802950C63DBC}" presName="root1" presStyleCnt="0"/>
      <dgm:spPr/>
    </dgm:pt>
    <dgm:pt modelId="{7EF60280-A156-4C51-A896-19FEE645C814}" type="pres">
      <dgm:prSet presAssocID="{95C37854-80D8-4D61-8808-802950C63DBC}" presName="LevelOneTextNode" presStyleLbl="node0" presStyleIdx="0" presStyleCnt="1">
        <dgm:presLayoutVars>
          <dgm:chPref val="3"/>
        </dgm:presLayoutVars>
      </dgm:prSet>
      <dgm:spPr/>
    </dgm:pt>
    <dgm:pt modelId="{29F57D5F-AD5C-47BB-A65B-A7CBCEBAA40C}" type="pres">
      <dgm:prSet presAssocID="{95C37854-80D8-4D61-8808-802950C63DBC}" presName="level2hierChild" presStyleCnt="0"/>
      <dgm:spPr/>
    </dgm:pt>
    <dgm:pt modelId="{8E0AA93E-7CB3-4D90-91B7-A7EABEAEFBA3}" type="pres">
      <dgm:prSet presAssocID="{B7BD3A7B-65E4-4E52-BF2D-454700613417}" presName="conn2-1" presStyleLbl="parChTrans1D2" presStyleIdx="0" presStyleCnt="4"/>
      <dgm:spPr/>
    </dgm:pt>
    <dgm:pt modelId="{4586DC19-923F-42B9-85E8-D48221DF9A1E}" type="pres">
      <dgm:prSet presAssocID="{B7BD3A7B-65E4-4E52-BF2D-454700613417}" presName="connTx" presStyleLbl="parChTrans1D2" presStyleIdx="0" presStyleCnt="4"/>
      <dgm:spPr/>
    </dgm:pt>
    <dgm:pt modelId="{7DA78568-CB82-478D-A4C5-A709CCE5DE62}" type="pres">
      <dgm:prSet presAssocID="{0CE8DE94-2171-49A6-8E2B-C88E3A97CC1A}" presName="root2" presStyleCnt="0"/>
      <dgm:spPr/>
    </dgm:pt>
    <dgm:pt modelId="{8DA137A7-1451-4760-884C-2073DBE3BD5C}" type="pres">
      <dgm:prSet presAssocID="{0CE8DE94-2171-49A6-8E2B-C88E3A97CC1A}" presName="LevelTwoTextNode" presStyleLbl="node2" presStyleIdx="0" presStyleCnt="4">
        <dgm:presLayoutVars>
          <dgm:chPref val="3"/>
        </dgm:presLayoutVars>
      </dgm:prSet>
      <dgm:spPr/>
    </dgm:pt>
    <dgm:pt modelId="{D8EC3E7C-9949-487F-A018-3711EBDE2BB3}" type="pres">
      <dgm:prSet presAssocID="{0CE8DE94-2171-49A6-8E2B-C88E3A97CC1A}" presName="level3hierChild" presStyleCnt="0"/>
      <dgm:spPr/>
    </dgm:pt>
    <dgm:pt modelId="{4D61D01B-3DE1-4EC0-A117-7D771A3EDFEE}" type="pres">
      <dgm:prSet presAssocID="{81BD3721-8209-4635-BE60-9681F23F097C}" presName="conn2-1" presStyleLbl="parChTrans1D2" presStyleIdx="1" presStyleCnt="4"/>
      <dgm:spPr/>
    </dgm:pt>
    <dgm:pt modelId="{C4904B8F-3331-494A-A5D1-EF9373B94DD0}" type="pres">
      <dgm:prSet presAssocID="{81BD3721-8209-4635-BE60-9681F23F097C}" presName="connTx" presStyleLbl="parChTrans1D2" presStyleIdx="1" presStyleCnt="4"/>
      <dgm:spPr/>
    </dgm:pt>
    <dgm:pt modelId="{993D21B9-7247-40D9-A256-786A55E156EE}" type="pres">
      <dgm:prSet presAssocID="{7F076390-2737-49B4-8BC0-2F67616CA7B5}" presName="root2" presStyleCnt="0"/>
      <dgm:spPr/>
    </dgm:pt>
    <dgm:pt modelId="{1D96D249-4B8D-4CE1-A3A6-345D06D3024D}" type="pres">
      <dgm:prSet presAssocID="{7F076390-2737-49B4-8BC0-2F67616CA7B5}" presName="LevelTwoTextNode" presStyleLbl="node2" presStyleIdx="1" presStyleCnt="4">
        <dgm:presLayoutVars>
          <dgm:chPref val="3"/>
        </dgm:presLayoutVars>
      </dgm:prSet>
      <dgm:spPr/>
    </dgm:pt>
    <dgm:pt modelId="{C1810AE5-59F5-4A3E-9193-9B8BB0C16E77}" type="pres">
      <dgm:prSet presAssocID="{7F076390-2737-49B4-8BC0-2F67616CA7B5}" presName="level3hierChild" presStyleCnt="0"/>
      <dgm:spPr/>
    </dgm:pt>
    <dgm:pt modelId="{B9CDBB8F-1D16-4F83-BF3F-099406B31330}" type="pres">
      <dgm:prSet presAssocID="{DCF15D62-2FFE-4E94-8FEF-CDEBD900902E}" presName="conn2-1" presStyleLbl="parChTrans1D2" presStyleIdx="2" presStyleCnt="4"/>
      <dgm:spPr/>
    </dgm:pt>
    <dgm:pt modelId="{1B9F3FDB-3006-4553-ABC9-01CFFB79D55A}" type="pres">
      <dgm:prSet presAssocID="{DCF15D62-2FFE-4E94-8FEF-CDEBD900902E}" presName="connTx" presStyleLbl="parChTrans1D2" presStyleIdx="2" presStyleCnt="4"/>
      <dgm:spPr/>
    </dgm:pt>
    <dgm:pt modelId="{EB5A20C4-F2F7-4DD7-972E-42D4561C8340}" type="pres">
      <dgm:prSet presAssocID="{718E08F5-7CC1-4A9C-B8A5-D92E6A6B2C3A}" presName="root2" presStyleCnt="0"/>
      <dgm:spPr/>
    </dgm:pt>
    <dgm:pt modelId="{4BBEADC9-22CB-42DD-B172-BC1C0D9F0216}" type="pres">
      <dgm:prSet presAssocID="{718E08F5-7CC1-4A9C-B8A5-D92E6A6B2C3A}" presName="LevelTwoTextNode" presStyleLbl="node2" presStyleIdx="2" presStyleCnt="4">
        <dgm:presLayoutVars>
          <dgm:chPref val="3"/>
        </dgm:presLayoutVars>
      </dgm:prSet>
      <dgm:spPr/>
    </dgm:pt>
    <dgm:pt modelId="{C0093BEB-6975-43E1-9545-77C9DD7D6062}" type="pres">
      <dgm:prSet presAssocID="{718E08F5-7CC1-4A9C-B8A5-D92E6A6B2C3A}" presName="level3hierChild" presStyleCnt="0"/>
      <dgm:spPr/>
    </dgm:pt>
    <dgm:pt modelId="{AAD0365E-F69A-456D-B234-C36DA1E771FC}" type="pres">
      <dgm:prSet presAssocID="{410A7313-BC7D-4FA8-96BF-30D6F8CF8E8D}" presName="conn2-1" presStyleLbl="parChTrans1D2" presStyleIdx="3" presStyleCnt="4"/>
      <dgm:spPr/>
    </dgm:pt>
    <dgm:pt modelId="{B67922A7-DDA2-43D5-A0D3-C3BFDE130C3F}" type="pres">
      <dgm:prSet presAssocID="{410A7313-BC7D-4FA8-96BF-30D6F8CF8E8D}" presName="connTx" presStyleLbl="parChTrans1D2" presStyleIdx="3" presStyleCnt="4"/>
      <dgm:spPr/>
    </dgm:pt>
    <dgm:pt modelId="{8BB5236D-97E1-47A2-A6DF-F9F4861CB302}" type="pres">
      <dgm:prSet presAssocID="{15ECA33F-9669-4494-B851-D83CF60148AC}" presName="root2" presStyleCnt="0"/>
      <dgm:spPr/>
    </dgm:pt>
    <dgm:pt modelId="{EFC13481-EEFE-4F85-8AFC-CA5774E1E09B}" type="pres">
      <dgm:prSet presAssocID="{15ECA33F-9669-4494-B851-D83CF60148AC}" presName="LevelTwoTextNode" presStyleLbl="node2" presStyleIdx="3" presStyleCnt="4">
        <dgm:presLayoutVars>
          <dgm:chPref val="3"/>
        </dgm:presLayoutVars>
      </dgm:prSet>
      <dgm:spPr/>
    </dgm:pt>
    <dgm:pt modelId="{44AF9250-83BF-4342-9F99-E2D76EF8006B}" type="pres">
      <dgm:prSet presAssocID="{15ECA33F-9669-4494-B851-D83CF60148AC}" presName="level3hierChild" presStyleCnt="0"/>
      <dgm:spPr/>
    </dgm:pt>
  </dgm:ptLst>
  <dgm:cxnLst>
    <dgm:cxn modelId="{BF2D850C-44AC-4A0B-A451-30454FC2E913}" type="presOf" srcId="{DCF15D62-2FFE-4E94-8FEF-CDEBD900902E}" destId="{1B9F3FDB-3006-4553-ABC9-01CFFB79D55A}" srcOrd="1" destOrd="0" presId="urn:microsoft.com/office/officeart/2008/layout/HorizontalMultiLevelHierarchy"/>
    <dgm:cxn modelId="{B4888B10-F2B6-4746-9542-C2EFC4DDAEEE}" type="presOf" srcId="{410A7313-BC7D-4FA8-96BF-30D6F8CF8E8D}" destId="{B67922A7-DDA2-43D5-A0D3-C3BFDE130C3F}" srcOrd="1" destOrd="0" presId="urn:microsoft.com/office/officeart/2008/layout/HorizontalMultiLevelHierarchy"/>
    <dgm:cxn modelId="{E296BD1B-29A7-4B43-A2C6-5D02C8638E9D}" type="presOf" srcId="{B7BD3A7B-65E4-4E52-BF2D-454700613417}" destId="{4586DC19-923F-42B9-85E8-D48221DF9A1E}" srcOrd="1" destOrd="0" presId="urn:microsoft.com/office/officeart/2008/layout/HorizontalMultiLevelHierarchy"/>
    <dgm:cxn modelId="{E8ED365C-F285-41E6-8FD3-D6FDF9CD1D96}" srcId="{95C37854-80D8-4D61-8808-802950C63DBC}" destId="{718E08F5-7CC1-4A9C-B8A5-D92E6A6B2C3A}" srcOrd="2" destOrd="0" parTransId="{DCF15D62-2FFE-4E94-8FEF-CDEBD900902E}" sibTransId="{404C75E9-97A7-4B5A-8DB4-41C2D76F61C2}"/>
    <dgm:cxn modelId="{5AD8F660-C6E1-4B38-AFFF-1BB122134C5A}" srcId="{95C37854-80D8-4D61-8808-802950C63DBC}" destId="{15ECA33F-9669-4494-B851-D83CF60148AC}" srcOrd="3" destOrd="0" parTransId="{410A7313-BC7D-4FA8-96BF-30D6F8CF8E8D}" sibTransId="{AAC7CA0F-8B13-4D4A-8CCB-50E9D7EF5A91}"/>
    <dgm:cxn modelId="{7C0B9B7B-98DA-4B3A-94A2-4ED6ECA4C46B}" type="presOf" srcId="{718E08F5-7CC1-4A9C-B8A5-D92E6A6B2C3A}" destId="{4BBEADC9-22CB-42DD-B172-BC1C0D9F0216}" srcOrd="0" destOrd="0" presId="urn:microsoft.com/office/officeart/2008/layout/HorizontalMultiLevelHierarchy"/>
    <dgm:cxn modelId="{CB8A4986-44A8-4960-A38D-AAE429FE0039}" type="presOf" srcId="{410A7313-BC7D-4FA8-96BF-30D6F8CF8E8D}" destId="{AAD0365E-F69A-456D-B234-C36DA1E771FC}" srcOrd="0" destOrd="0" presId="urn:microsoft.com/office/officeart/2008/layout/HorizontalMultiLevelHierarchy"/>
    <dgm:cxn modelId="{2AD4AB8A-7FA2-4644-A70B-DB683E056892}" type="presOf" srcId="{95C37854-80D8-4D61-8808-802950C63DBC}" destId="{7EF60280-A156-4C51-A896-19FEE645C814}" srcOrd="0" destOrd="0" presId="urn:microsoft.com/office/officeart/2008/layout/HorizontalMultiLevelHierarchy"/>
    <dgm:cxn modelId="{0A0D9897-99A4-4071-965D-52DB2D6EEF2F}" type="presOf" srcId="{15ECA33F-9669-4494-B851-D83CF60148AC}" destId="{EFC13481-EEFE-4F85-8AFC-CA5774E1E09B}" srcOrd="0" destOrd="0" presId="urn:microsoft.com/office/officeart/2008/layout/HorizontalMultiLevelHierarchy"/>
    <dgm:cxn modelId="{E3044F98-44B0-4862-8681-694A6BA6535C}" type="presOf" srcId="{81BD3721-8209-4635-BE60-9681F23F097C}" destId="{C4904B8F-3331-494A-A5D1-EF9373B94DD0}" srcOrd="1" destOrd="0" presId="urn:microsoft.com/office/officeart/2008/layout/HorizontalMultiLevelHierarchy"/>
    <dgm:cxn modelId="{D96E35A3-F5AD-4170-9A4F-FC16E0309B07}" type="presOf" srcId="{81BD3721-8209-4635-BE60-9681F23F097C}" destId="{4D61D01B-3DE1-4EC0-A117-7D771A3EDFEE}" srcOrd="0" destOrd="0" presId="urn:microsoft.com/office/officeart/2008/layout/HorizontalMultiLevelHierarchy"/>
    <dgm:cxn modelId="{5697D2B1-8D22-41F4-A2B5-4A9EE2D7873A}" type="presOf" srcId="{DCF15D62-2FFE-4E94-8FEF-CDEBD900902E}" destId="{B9CDBB8F-1D16-4F83-BF3F-099406B31330}" srcOrd="0" destOrd="0" presId="urn:microsoft.com/office/officeart/2008/layout/HorizontalMultiLevelHierarchy"/>
    <dgm:cxn modelId="{9A3E9EBC-A81E-4B38-BE01-6D6E48A6C6B8}" srcId="{95C37854-80D8-4D61-8808-802950C63DBC}" destId="{7F076390-2737-49B4-8BC0-2F67616CA7B5}" srcOrd="1" destOrd="0" parTransId="{81BD3721-8209-4635-BE60-9681F23F097C}" sibTransId="{C5824FAA-A627-49C7-A272-004BB47D1E1E}"/>
    <dgm:cxn modelId="{50187DC1-527C-4122-B72F-1DC34034D6E2}" type="presOf" srcId="{342B1063-AC3F-41BB-9E02-277AB325AD87}" destId="{DB90A9C2-6CE3-40D3-AA6E-1D0FE3CB29EA}" srcOrd="0" destOrd="0" presId="urn:microsoft.com/office/officeart/2008/layout/HorizontalMultiLevelHierarchy"/>
    <dgm:cxn modelId="{EDD0B4CD-CCA8-4DA0-82E5-7834FB67DCFD}" type="presOf" srcId="{B7BD3A7B-65E4-4E52-BF2D-454700613417}" destId="{8E0AA93E-7CB3-4D90-91B7-A7EABEAEFBA3}" srcOrd="0" destOrd="0" presId="urn:microsoft.com/office/officeart/2008/layout/HorizontalMultiLevelHierarchy"/>
    <dgm:cxn modelId="{BCE0C0F4-F94F-4A1C-9318-12D715BEFE21}" srcId="{95C37854-80D8-4D61-8808-802950C63DBC}" destId="{0CE8DE94-2171-49A6-8E2B-C88E3A97CC1A}" srcOrd="0" destOrd="0" parTransId="{B7BD3A7B-65E4-4E52-BF2D-454700613417}" sibTransId="{DAFB3CA6-C968-455B-8813-31EAB5AA039F}"/>
    <dgm:cxn modelId="{5B83BEF7-8A22-44BC-A37D-530998BA44BB}" type="presOf" srcId="{7F076390-2737-49B4-8BC0-2F67616CA7B5}" destId="{1D96D249-4B8D-4CE1-A3A6-345D06D3024D}" srcOrd="0" destOrd="0" presId="urn:microsoft.com/office/officeart/2008/layout/HorizontalMultiLevelHierarchy"/>
    <dgm:cxn modelId="{DFE18AF8-62FA-41A3-A0F6-24A54660A1AA}" type="presOf" srcId="{0CE8DE94-2171-49A6-8E2B-C88E3A97CC1A}" destId="{8DA137A7-1451-4760-884C-2073DBE3BD5C}" srcOrd="0" destOrd="0" presId="urn:microsoft.com/office/officeart/2008/layout/HorizontalMultiLevelHierarchy"/>
    <dgm:cxn modelId="{1EE156FF-F8D0-4F2F-BD69-6EE0AC0A7B09}" srcId="{342B1063-AC3F-41BB-9E02-277AB325AD87}" destId="{95C37854-80D8-4D61-8808-802950C63DBC}" srcOrd="0" destOrd="0" parTransId="{F2085AB6-1D14-4B82-853B-442E69E927E2}" sibTransId="{183C5E2F-84C7-4890-87A1-38F4DD51BA93}"/>
    <dgm:cxn modelId="{4012A8E0-B399-4646-A067-53E6D05F75C4}" type="presParOf" srcId="{DB90A9C2-6CE3-40D3-AA6E-1D0FE3CB29EA}" destId="{BD5AD818-B71F-4583-ABC8-B9A558312174}" srcOrd="0" destOrd="0" presId="urn:microsoft.com/office/officeart/2008/layout/HorizontalMultiLevelHierarchy"/>
    <dgm:cxn modelId="{FBB0F333-BD54-4CD4-90BE-86156A38466A}" type="presParOf" srcId="{BD5AD818-B71F-4583-ABC8-B9A558312174}" destId="{7EF60280-A156-4C51-A896-19FEE645C814}" srcOrd="0" destOrd="0" presId="urn:microsoft.com/office/officeart/2008/layout/HorizontalMultiLevelHierarchy"/>
    <dgm:cxn modelId="{6A9DE3FE-2FFD-4773-A7CB-8060C5C657F8}" type="presParOf" srcId="{BD5AD818-B71F-4583-ABC8-B9A558312174}" destId="{29F57D5F-AD5C-47BB-A65B-A7CBCEBAA40C}" srcOrd="1" destOrd="0" presId="urn:microsoft.com/office/officeart/2008/layout/HorizontalMultiLevelHierarchy"/>
    <dgm:cxn modelId="{6ACB6B06-4D2C-441B-A0CD-05D88AF0207B}" type="presParOf" srcId="{29F57D5F-AD5C-47BB-A65B-A7CBCEBAA40C}" destId="{8E0AA93E-7CB3-4D90-91B7-A7EABEAEFBA3}" srcOrd="0" destOrd="0" presId="urn:microsoft.com/office/officeart/2008/layout/HorizontalMultiLevelHierarchy"/>
    <dgm:cxn modelId="{6642CFC8-4002-4A4F-B283-7F0263A453AF}" type="presParOf" srcId="{8E0AA93E-7CB3-4D90-91B7-A7EABEAEFBA3}" destId="{4586DC19-923F-42B9-85E8-D48221DF9A1E}" srcOrd="0" destOrd="0" presId="urn:microsoft.com/office/officeart/2008/layout/HorizontalMultiLevelHierarchy"/>
    <dgm:cxn modelId="{F6D2D18E-214F-4B49-B6E2-45763144A801}" type="presParOf" srcId="{29F57D5F-AD5C-47BB-A65B-A7CBCEBAA40C}" destId="{7DA78568-CB82-478D-A4C5-A709CCE5DE62}" srcOrd="1" destOrd="0" presId="urn:microsoft.com/office/officeart/2008/layout/HorizontalMultiLevelHierarchy"/>
    <dgm:cxn modelId="{EF4461E1-D168-4490-816B-25735F779AD2}" type="presParOf" srcId="{7DA78568-CB82-478D-A4C5-A709CCE5DE62}" destId="{8DA137A7-1451-4760-884C-2073DBE3BD5C}" srcOrd="0" destOrd="0" presId="urn:microsoft.com/office/officeart/2008/layout/HorizontalMultiLevelHierarchy"/>
    <dgm:cxn modelId="{0172CD47-9A14-404A-8A95-8E5FA5ACEAE4}" type="presParOf" srcId="{7DA78568-CB82-478D-A4C5-A709CCE5DE62}" destId="{D8EC3E7C-9949-487F-A018-3711EBDE2BB3}" srcOrd="1" destOrd="0" presId="urn:microsoft.com/office/officeart/2008/layout/HorizontalMultiLevelHierarchy"/>
    <dgm:cxn modelId="{B3A6067C-3D19-4B81-8069-326923AE2BCC}" type="presParOf" srcId="{29F57D5F-AD5C-47BB-A65B-A7CBCEBAA40C}" destId="{4D61D01B-3DE1-4EC0-A117-7D771A3EDFEE}" srcOrd="2" destOrd="0" presId="urn:microsoft.com/office/officeart/2008/layout/HorizontalMultiLevelHierarchy"/>
    <dgm:cxn modelId="{F40F9D6B-544F-402B-8C88-71F6C1D55708}" type="presParOf" srcId="{4D61D01B-3DE1-4EC0-A117-7D771A3EDFEE}" destId="{C4904B8F-3331-494A-A5D1-EF9373B94DD0}" srcOrd="0" destOrd="0" presId="urn:microsoft.com/office/officeart/2008/layout/HorizontalMultiLevelHierarchy"/>
    <dgm:cxn modelId="{BAA3BCCF-05C3-4EE5-AE3D-BAF389C10F68}" type="presParOf" srcId="{29F57D5F-AD5C-47BB-A65B-A7CBCEBAA40C}" destId="{993D21B9-7247-40D9-A256-786A55E156EE}" srcOrd="3" destOrd="0" presId="urn:microsoft.com/office/officeart/2008/layout/HorizontalMultiLevelHierarchy"/>
    <dgm:cxn modelId="{D28DCA0D-CBE0-4FE6-B5BC-1A9EA179F8AB}" type="presParOf" srcId="{993D21B9-7247-40D9-A256-786A55E156EE}" destId="{1D96D249-4B8D-4CE1-A3A6-345D06D3024D}" srcOrd="0" destOrd="0" presId="urn:microsoft.com/office/officeart/2008/layout/HorizontalMultiLevelHierarchy"/>
    <dgm:cxn modelId="{BDAF9519-F2F3-4164-B090-914FFAC4119B}" type="presParOf" srcId="{993D21B9-7247-40D9-A256-786A55E156EE}" destId="{C1810AE5-59F5-4A3E-9193-9B8BB0C16E77}" srcOrd="1" destOrd="0" presId="urn:microsoft.com/office/officeart/2008/layout/HorizontalMultiLevelHierarchy"/>
    <dgm:cxn modelId="{EC72D02B-164D-4AD6-A55A-B719EDA6D7B1}" type="presParOf" srcId="{29F57D5F-AD5C-47BB-A65B-A7CBCEBAA40C}" destId="{B9CDBB8F-1D16-4F83-BF3F-099406B31330}" srcOrd="4" destOrd="0" presId="urn:microsoft.com/office/officeart/2008/layout/HorizontalMultiLevelHierarchy"/>
    <dgm:cxn modelId="{E3155770-35EC-4F2E-9618-07C79A6F6C10}" type="presParOf" srcId="{B9CDBB8F-1D16-4F83-BF3F-099406B31330}" destId="{1B9F3FDB-3006-4553-ABC9-01CFFB79D55A}" srcOrd="0" destOrd="0" presId="urn:microsoft.com/office/officeart/2008/layout/HorizontalMultiLevelHierarchy"/>
    <dgm:cxn modelId="{E447A356-8619-4B05-B278-EE6464A4A2F8}" type="presParOf" srcId="{29F57D5F-AD5C-47BB-A65B-A7CBCEBAA40C}" destId="{EB5A20C4-F2F7-4DD7-972E-42D4561C8340}" srcOrd="5" destOrd="0" presId="urn:microsoft.com/office/officeart/2008/layout/HorizontalMultiLevelHierarchy"/>
    <dgm:cxn modelId="{83F33F87-DF29-405F-82A4-F0E46AE548C1}" type="presParOf" srcId="{EB5A20C4-F2F7-4DD7-972E-42D4561C8340}" destId="{4BBEADC9-22CB-42DD-B172-BC1C0D9F0216}" srcOrd="0" destOrd="0" presId="urn:microsoft.com/office/officeart/2008/layout/HorizontalMultiLevelHierarchy"/>
    <dgm:cxn modelId="{90B2DC83-B39F-4C93-9442-26B0906C3AD9}" type="presParOf" srcId="{EB5A20C4-F2F7-4DD7-972E-42D4561C8340}" destId="{C0093BEB-6975-43E1-9545-77C9DD7D6062}" srcOrd="1" destOrd="0" presId="urn:microsoft.com/office/officeart/2008/layout/HorizontalMultiLevelHierarchy"/>
    <dgm:cxn modelId="{786BDC96-A10F-4952-B134-6006C47AD146}" type="presParOf" srcId="{29F57D5F-AD5C-47BB-A65B-A7CBCEBAA40C}" destId="{AAD0365E-F69A-456D-B234-C36DA1E771FC}" srcOrd="6" destOrd="0" presId="urn:microsoft.com/office/officeart/2008/layout/HorizontalMultiLevelHierarchy"/>
    <dgm:cxn modelId="{C7FA3DA0-7F29-4658-A0D4-607AA21CA2D5}" type="presParOf" srcId="{AAD0365E-F69A-456D-B234-C36DA1E771FC}" destId="{B67922A7-DDA2-43D5-A0D3-C3BFDE130C3F}" srcOrd="0" destOrd="0" presId="urn:microsoft.com/office/officeart/2008/layout/HorizontalMultiLevelHierarchy"/>
    <dgm:cxn modelId="{9976E83A-1999-4976-8644-DAA261C2C035}" type="presParOf" srcId="{29F57D5F-AD5C-47BB-A65B-A7CBCEBAA40C}" destId="{8BB5236D-97E1-47A2-A6DF-F9F4861CB302}" srcOrd="7" destOrd="0" presId="urn:microsoft.com/office/officeart/2008/layout/HorizontalMultiLevelHierarchy"/>
    <dgm:cxn modelId="{212FB825-C6C0-4C03-A383-44DB99D427BD}" type="presParOf" srcId="{8BB5236D-97E1-47A2-A6DF-F9F4861CB302}" destId="{EFC13481-EEFE-4F85-8AFC-CA5774E1E09B}" srcOrd="0" destOrd="0" presId="urn:microsoft.com/office/officeart/2008/layout/HorizontalMultiLevelHierarchy"/>
    <dgm:cxn modelId="{87BE3C67-532C-4507-A4C4-1B4EAD6D9B38}" type="presParOf" srcId="{8BB5236D-97E1-47A2-A6DF-F9F4861CB302}" destId="{44AF9250-83BF-4342-9F99-E2D76EF8006B}" srcOrd="1" destOrd="0" presId="urn:microsoft.com/office/officeart/2008/layout/HorizontalMultiLevelHierarchy"/>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0365E-F69A-456D-B234-C36DA1E771FC}">
      <dsp:nvSpPr>
        <dsp:cNvPr id="0" name=""/>
        <dsp:cNvSpPr/>
      </dsp:nvSpPr>
      <dsp:spPr>
        <a:xfrm>
          <a:off x="2243443" y="2130954"/>
          <a:ext cx="531204" cy="1518305"/>
        </a:xfrm>
        <a:custGeom>
          <a:avLst/>
          <a:gdLst/>
          <a:ahLst/>
          <a:cxnLst/>
          <a:rect l="0" t="0" r="0" b="0"/>
          <a:pathLst>
            <a:path>
              <a:moveTo>
                <a:pt x="0" y="0"/>
              </a:moveTo>
              <a:lnTo>
                <a:pt x="265602" y="0"/>
              </a:lnTo>
              <a:lnTo>
                <a:pt x="265602" y="1518305"/>
              </a:lnTo>
              <a:lnTo>
                <a:pt x="531204" y="15183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68831" y="2849893"/>
        <a:ext cx="80427" cy="80427"/>
      </dsp:txXfrm>
    </dsp:sp>
    <dsp:sp modelId="{B9CDBB8F-1D16-4F83-BF3F-099406B31330}">
      <dsp:nvSpPr>
        <dsp:cNvPr id="0" name=""/>
        <dsp:cNvSpPr/>
      </dsp:nvSpPr>
      <dsp:spPr>
        <a:xfrm>
          <a:off x="2243443" y="2130954"/>
          <a:ext cx="531204" cy="506101"/>
        </a:xfrm>
        <a:custGeom>
          <a:avLst/>
          <a:gdLst/>
          <a:ahLst/>
          <a:cxnLst/>
          <a:rect l="0" t="0" r="0" b="0"/>
          <a:pathLst>
            <a:path>
              <a:moveTo>
                <a:pt x="0" y="0"/>
              </a:moveTo>
              <a:lnTo>
                <a:pt x="265602" y="0"/>
              </a:lnTo>
              <a:lnTo>
                <a:pt x="265602" y="506101"/>
              </a:lnTo>
              <a:lnTo>
                <a:pt x="531204" y="5061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0702" y="2365662"/>
        <a:ext cx="36685" cy="36685"/>
      </dsp:txXfrm>
    </dsp:sp>
    <dsp:sp modelId="{4D61D01B-3DE1-4EC0-A117-7D771A3EDFEE}">
      <dsp:nvSpPr>
        <dsp:cNvPr id="0" name=""/>
        <dsp:cNvSpPr/>
      </dsp:nvSpPr>
      <dsp:spPr>
        <a:xfrm>
          <a:off x="2243443" y="1624852"/>
          <a:ext cx="531204" cy="506101"/>
        </a:xfrm>
        <a:custGeom>
          <a:avLst/>
          <a:gdLst/>
          <a:ahLst/>
          <a:cxnLst/>
          <a:rect l="0" t="0" r="0" b="0"/>
          <a:pathLst>
            <a:path>
              <a:moveTo>
                <a:pt x="0" y="506101"/>
              </a:moveTo>
              <a:lnTo>
                <a:pt x="265602" y="506101"/>
              </a:lnTo>
              <a:lnTo>
                <a:pt x="265602" y="0"/>
              </a:lnTo>
              <a:lnTo>
                <a:pt x="53120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0702" y="1859561"/>
        <a:ext cx="36685" cy="36685"/>
      </dsp:txXfrm>
    </dsp:sp>
    <dsp:sp modelId="{8E0AA93E-7CB3-4D90-91B7-A7EABEAEFBA3}">
      <dsp:nvSpPr>
        <dsp:cNvPr id="0" name=""/>
        <dsp:cNvSpPr/>
      </dsp:nvSpPr>
      <dsp:spPr>
        <a:xfrm>
          <a:off x="2243443" y="612649"/>
          <a:ext cx="531204" cy="1518305"/>
        </a:xfrm>
        <a:custGeom>
          <a:avLst/>
          <a:gdLst/>
          <a:ahLst/>
          <a:cxnLst/>
          <a:rect l="0" t="0" r="0" b="0"/>
          <a:pathLst>
            <a:path>
              <a:moveTo>
                <a:pt x="0" y="1518305"/>
              </a:moveTo>
              <a:lnTo>
                <a:pt x="265602" y="1518305"/>
              </a:lnTo>
              <a:lnTo>
                <a:pt x="265602" y="0"/>
              </a:lnTo>
              <a:lnTo>
                <a:pt x="53120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68831" y="1331588"/>
        <a:ext cx="80427" cy="80427"/>
      </dsp:txXfrm>
    </dsp:sp>
    <dsp:sp modelId="{7EF60280-A156-4C51-A896-19FEE645C814}">
      <dsp:nvSpPr>
        <dsp:cNvPr id="0" name=""/>
        <dsp:cNvSpPr/>
      </dsp:nvSpPr>
      <dsp:spPr>
        <a:xfrm rot="16200000">
          <a:off x="-292392" y="1726073"/>
          <a:ext cx="4261909" cy="8097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ENVIRONMENT</a:t>
          </a:r>
          <a:r>
            <a:rPr lang="en-US" sz="2800" kern="1200"/>
            <a:t>S</a:t>
          </a:r>
          <a:endParaRPr lang="en-US" sz="4400" kern="1200"/>
        </a:p>
      </dsp:txBody>
      <dsp:txXfrm>
        <a:off x="-292392" y="1726073"/>
        <a:ext cx="4261909" cy="809762"/>
      </dsp:txXfrm>
    </dsp:sp>
    <dsp:sp modelId="{8DA137A7-1451-4760-884C-2073DBE3BD5C}">
      <dsp:nvSpPr>
        <dsp:cNvPr id="0" name=""/>
        <dsp:cNvSpPr/>
      </dsp:nvSpPr>
      <dsp:spPr>
        <a:xfrm>
          <a:off x="2774647" y="207768"/>
          <a:ext cx="2656021" cy="8097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KYMA</a:t>
          </a:r>
        </a:p>
      </dsp:txBody>
      <dsp:txXfrm>
        <a:off x="2774647" y="207768"/>
        <a:ext cx="2656021" cy="809762"/>
      </dsp:txXfrm>
    </dsp:sp>
    <dsp:sp modelId="{1D96D249-4B8D-4CE1-A3A6-345D06D3024D}">
      <dsp:nvSpPr>
        <dsp:cNvPr id="0" name=""/>
        <dsp:cNvSpPr/>
      </dsp:nvSpPr>
      <dsp:spPr>
        <a:xfrm>
          <a:off x="2774647" y="1219971"/>
          <a:ext cx="2656021" cy="8097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NEO</a:t>
          </a:r>
          <a:endParaRPr lang="en-US" sz="2400" kern="1200"/>
        </a:p>
      </dsp:txBody>
      <dsp:txXfrm>
        <a:off x="2774647" y="1219971"/>
        <a:ext cx="2656021" cy="809762"/>
      </dsp:txXfrm>
    </dsp:sp>
    <dsp:sp modelId="{4BBEADC9-22CB-42DD-B172-BC1C0D9F0216}">
      <dsp:nvSpPr>
        <dsp:cNvPr id="0" name=""/>
        <dsp:cNvSpPr/>
      </dsp:nvSpPr>
      <dsp:spPr>
        <a:xfrm>
          <a:off x="2774647" y="2232174"/>
          <a:ext cx="2656021" cy="80976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CLOUD</a:t>
          </a:r>
          <a:r>
            <a:rPr lang="en-US" sz="2400" kern="1200"/>
            <a:t> </a:t>
          </a:r>
          <a:r>
            <a:rPr lang="en-US" sz="2000" kern="1200"/>
            <a:t>FOUNDRY</a:t>
          </a:r>
          <a:endParaRPr lang="en-US" sz="2400" kern="1200"/>
        </a:p>
      </dsp:txBody>
      <dsp:txXfrm>
        <a:off x="2774647" y="2232174"/>
        <a:ext cx="2656021" cy="809762"/>
      </dsp:txXfrm>
    </dsp:sp>
    <dsp:sp modelId="{EFC13481-EEFE-4F85-8AFC-CA5774E1E09B}">
      <dsp:nvSpPr>
        <dsp:cNvPr id="0" name=""/>
        <dsp:cNvSpPr/>
      </dsp:nvSpPr>
      <dsp:spPr>
        <a:xfrm>
          <a:off x="2774647" y="3244378"/>
          <a:ext cx="2656021" cy="809762"/>
        </a:xfrm>
        <a:prstGeom prst="rect">
          <a:avLst/>
        </a:prstGeom>
        <a:solidFill>
          <a:srgbClr val="00B0F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ABAP</a:t>
          </a:r>
          <a:endParaRPr lang="en-US" sz="2400" kern="1200"/>
        </a:p>
      </dsp:txBody>
      <dsp:txXfrm>
        <a:off x="2774647" y="3244378"/>
        <a:ext cx="2656021" cy="80976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12/09/2025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12/09/2025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251718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77</a:t>
            </a:fld>
            <a:endParaRPr lang="pt-BR"/>
          </a:p>
        </p:txBody>
      </p:sp>
    </p:spTree>
    <p:extLst>
      <p:ext uri="{BB962C8B-B14F-4D97-AF65-F5344CB8AC3E}">
        <p14:creationId xmlns:p14="http://schemas.microsoft.com/office/powerpoint/2010/main" val="159153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8.png"/><Relationship Id="rId1" Type="http://schemas.openxmlformats.org/officeDocument/2006/relationships/tags" Target="../tags/tag6.xml"/><Relationship Id="rId6" Type="http://schemas.openxmlformats.org/officeDocument/2006/relationships/image" Target="../media/image10.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12.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2.png"/><Relationship Id="rId2" Type="http://schemas.openxmlformats.org/officeDocument/2006/relationships/tags" Target="../tags/tag11.xml"/><Relationship Id="rId16" Type="http://schemas.openxmlformats.org/officeDocument/2006/relationships/image" Target="../media/image8.png"/><Relationship Id="rId1" Type="http://schemas.openxmlformats.org/officeDocument/2006/relationships/tags" Target="../tags/tag10.xml"/><Relationship Id="rId6" Type="http://schemas.openxmlformats.org/officeDocument/2006/relationships/image" Target="../media/image10.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13.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21.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2.png"/><Relationship Id="rId2" Type="http://schemas.openxmlformats.org/officeDocument/2006/relationships/tags" Target="../tags/tag20.xml"/><Relationship Id="rId16" Type="http://schemas.openxmlformats.org/officeDocument/2006/relationships/image" Target="../media/image8.png"/><Relationship Id="rId1" Type="http://schemas.openxmlformats.org/officeDocument/2006/relationships/tags" Target="../tags/tag19.xml"/><Relationship Id="rId6" Type="http://schemas.openxmlformats.org/officeDocument/2006/relationships/image" Target="../media/image10.png"/><Relationship Id="rId11" Type="http://schemas.openxmlformats.org/officeDocument/2006/relationships/hyperlink" Target="http://www.twitter.com/capgemini" TargetMode="External"/><Relationship Id="rId5" Type="http://schemas.openxmlformats.org/officeDocument/2006/relationships/slideMaster" Target="../slideMasters/slideMaster3.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22.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25.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2.png"/><Relationship Id="rId2" Type="http://schemas.openxmlformats.org/officeDocument/2006/relationships/tags" Target="../tags/tag24.xml"/><Relationship Id="rId16" Type="http://schemas.openxmlformats.org/officeDocument/2006/relationships/image" Target="../media/image8.png"/><Relationship Id="rId1" Type="http://schemas.openxmlformats.org/officeDocument/2006/relationships/tags" Target="../tags/tag23.xml"/><Relationship Id="rId6" Type="http://schemas.openxmlformats.org/officeDocument/2006/relationships/image" Target="../media/image10.png"/><Relationship Id="rId11" Type="http://schemas.openxmlformats.org/officeDocument/2006/relationships/hyperlink" Target="http://www.twitter.com/capgemini" TargetMode="External"/><Relationship Id="rId5" Type="http://schemas.openxmlformats.org/officeDocument/2006/relationships/slideMaster" Target="../slideMasters/slideMaster3.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26.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5.xml"/><Relationship Id="rId1" Type="http://schemas.openxmlformats.org/officeDocument/2006/relationships/tags" Target="../tags/tag29.xml"/><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5.xml"/><Relationship Id="rId1" Type="http://schemas.openxmlformats.org/officeDocument/2006/relationships/tags" Target="../tags/tag30.xml"/><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5.xml"/><Relationship Id="rId1" Type="http://schemas.openxmlformats.org/officeDocument/2006/relationships/tags" Target="../tags/tag31.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34.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16.png"/><Relationship Id="rId2" Type="http://schemas.openxmlformats.org/officeDocument/2006/relationships/tags" Target="../tags/tag33.xml"/><Relationship Id="rId16" Type="http://schemas.openxmlformats.org/officeDocument/2006/relationships/image" Target="../media/image8.png"/><Relationship Id="rId1" Type="http://schemas.openxmlformats.org/officeDocument/2006/relationships/tags" Target="../tags/tag32.xml"/><Relationship Id="rId6" Type="http://schemas.openxmlformats.org/officeDocument/2006/relationships/image" Target="../media/image10.png"/><Relationship Id="rId11" Type="http://schemas.openxmlformats.org/officeDocument/2006/relationships/hyperlink" Target="http://www.twitter.com/capgemini" TargetMode="External"/><Relationship Id="rId5" Type="http://schemas.openxmlformats.org/officeDocument/2006/relationships/slideMaster" Target="../slideMasters/slideMaster5.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35.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7483451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541078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34810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57535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576656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219242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766735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4241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14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366165014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219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3526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479705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31600372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2023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733575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348542708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2023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381914686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a:t>SECTION SUBTITLE ALL CAPs</a:t>
            </a:r>
            <a:endParaRPr lang="en-GB"/>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57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8090929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27771358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67341552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168417139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3352548748"/>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314806910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799139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760858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132655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28371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803181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5230793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975246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11129103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3481195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283230983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34563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9668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6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397783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20238929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3050962865"/>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2023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234137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3640214709"/>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Image 4" descr="Une image contenant texte&#10;&#10;Description générée automatiquement">
            <a:extLst>
              <a:ext uri="{FF2B5EF4-FFF2-40B4-BE49-F238E27FC236}">
                <a16:creationId xmlns:a16="http://schemas.microsoft.com/office/drawing/2014/main" id="{D1A9B987-E149-4E99-9E1F-336980D5EC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1859382355"/>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1711-76AA-4E9A-AB81-53D9C4CD52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6E7145-CE7E-48E1-8893-0AF1B22D2C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43789-293B-48DE-B8B7-8DF1E5FC5F48}"/>
              </a:ext>
            </a:extLst>
          </p:cNvPr>
          <p:cNvSpPr>
            <a:spLocks noGrp="1"/>
          </p:cNvSpPr>
          <p:nvPr>
            <p:ph type="dt" sz="half" idx="10"/>
          </p:nvPr>
        </p:nvSpPr>
        <p:spPr/>
        <p:txBody>
          <a:bodyPr/>
          <a:lstStyle/>
          <a:p>
            <a:fld id="{48BF0610-6C1D-4C78-AC41-9DF5B601954C}" type="datetime1">
              <a:rPr lang="en-US" smtClean="0"/>
              <a:t>9/12/2025</a:t>
            </a:fld>
            <a:endParaRPr lang="en-US"/>
          </a:p>
        </p:txBody>
      </p:sp>
      <p:sp>
        <p:nvSpPr>
          <p:cNvPr id="5" name="Footer Placeholder 4">
            <a:extLst>
              <a:ext uri="{FF2B5EF4-FFF2-40B4-BE49-F238E27FC236}">
                <a16:creationId xmlns:a16="http://schemas.microsoft.com/office/drawing/2014/main" id="{55CC9C57-F807-45FA-ACDB-5241DB74404C}"/>
              </a:ext>
            </a:extLst>
          </p:cNvPr>
          <p:cNvSpPr>
            <a:spLocks noGrp="1"/>
          </p:cNvSpPr>
          <p:nvPr>
            <p:ph type="ftr" sz="quarter" idx="11"/>
          </p:nvPr>
        </p:nvSpPr>
        <p:spPr/>
        <p:txBody>
          <a:bodyPr/>
          <a:lstStyle>
            <a:lvl1pPr>
              <a:defRPr b="1">
                <a:solidFill>
                  <a:schemeClr val="accent1">
                    <a:lumMod val="75000"/>
                  </a:schemeClr>
                </a:solidFill>
              </a:defRPr>
            </a:lvl1pPr>
          </a:lstStyle>
          <a:p>
            <a:endParaRPr lang="en-US"/>
          </a:p>
        </p:txBody>
      </p:sp>
    </p:spTree>
    <p:extLst>
      <p:ext uri="{BB962C8B-B14F-4D97-AF65-F5344CB8AC3E}">
        <p14:creationId xmlns:p14="http://schemas.microsoft.com/office/powerpoint/2010/main" val="26062430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1459424693"/>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2023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20868160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6306689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Image 4" descr="Une image contenant texte&#10;&#10;Description générée automatiquement">
            <a:extLst>
              <a:ext uri="{FF2B5EF4-FFF2-40B4-BE49-F238E27FC236}">
                <a16:creationId xmlns:a16="http://schemas.microsoft.com/office/drawing/2014/main" id="{D1A9B987-E149-4E99-9E1F-336980D5EC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167296496"/>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148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a:t>SECTION SUBTITLE ALL CAPs</a:t>
            </a:r>
            <a:endParaRPr lang="en-GB"/>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140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615028076"/>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209178375"/>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20380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8204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155810417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249865659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115498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50818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178024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074139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1868131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192821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0870155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9914545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272570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1059718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685035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16155269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435895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41221746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018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63913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33207959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5946334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3130367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1883694532"/>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4592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9950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343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heme" Target="../theme/theme2.xml"/><Relationship Id="rId1" Type="http://schemas.openxmlformats.org/officeDocument/2006/relationships/slideLayout" Target="../slideLayouts/slideLayout30.xml"/><Relationship Id="rId5" Type="http://schemas.openxmlformats.org/officeDocument/2006/relationships/image" Target="../media/image1.emf"/><Relationship Id="rId4" Type="http://schemas.openxmlformats.org/officeDocument/2006/relationships/oleObject" Target="../embeddings/oleObject3.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image" Target="../media/image1.emf"/><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oleObject" Target="../embeddings/oleObject1.bin"/><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ags" Target="../tags/tag1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slideLayout" Target="../slideLayouts/slideLayout63.xml"/><Relationship Id="rId7" Type="http://schemas.openxmlformats.org/officeDocument/2006/relationships/theme" Target="../theme/theme4.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emf"/><Relationship Id="rId4" Type="http://schemas.openxmlformats.org/officeDocument/2006/relationships/slideLayout" Target="../slideLayouts/slideLayout64.xml"/><Relationship Id="rId9" Type="http://schemas.openxmlformats.org/officeDocument/2006/relationships/oleObject" Target="../embeddings/oleObject3.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oleObject" Target="../embeddings/oleObject1.bin"/><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tags" Target="../tags/tag28.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5.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1"/>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2" imgW="270" imgH="270" progId="TCLayout.ActiveDocument.1">
                  <p:embed/>
                </p:oleObj>
              </mc:Choice>
              <mc:Fallback>
                <p:oleObj name="think-cell Slide" r:id="rId32" imgW="270" imgH="270" progId="TCLayout.ActiveDocument.1">
                  <p:embed/>
                  <p:pic>
                    <p:nvPicPr>
                      <p:cNvPr id="21" name="Object 20" hidden="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306339" y="6731515"/>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2023.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53" r:id="rId4"/>
    <p:sldLayoutId id="2147483955" r:id="rId5"/>
    <p:sldLayoutId id="2147483956" r:id="rId6"/>
    <p:sldLayoutId id="2147483900" r:id="rId7"/>
    <p:sldLayoutId id="2147483901" r:id="rId8"/>
    <p:sldLayoutId id="2147483960" r:id="rId9"/>
    <p:sldLayoutId id="2147483902" r:id="rId10"/>
    <p:sldLayoutId id="2147483903" r:id="rId11"/>
    <p:sldLayoutId id="2147483949" r:id="rId12"/>
    <p:sldLayoutId id="2147483905" r:id="rId13"/>
    <p:sldLayoutId id="2147483945" r:id="rId14"/>
    <p:sldLayoutId id="2147483948" r:id="rId15"/>
    <p:sldLayoutId id="2147483954" r:id="rId16"/>
    <p:sldLayoutId id="2147483930" r:id="rId17"/>
    <p:sldLayoutId id="2147483931" r:id="rId18"/>
    <p:sldLayoutId id="2147483933" r:id="rId19"/>
    <p:sldLayoutId id="2147483934" r:id="rId20"/>
    <p:sldLayoutId id="2147483961" r:id="rId21"/>
    <p:sldLayoutId id="2147483958" r:id="rId22"/>
    <p:sldLayoutId id="2147483959" r:id="rId23"/>
    <p:sldLayoutId id="2147483996" r:id="rId24"/>
    <p:sldLayoutId id="2147483997" r:id="rId25"/>
    <p:sldLayoutId id="2147483998" r:id="rId26"/>
    <p:sldLayoutId id="2147483918" r:id="rId27"/>
    <p:sldLayoutId id="2147483922" r:id="rId28"/>
    <p:sldLayoutId id="2147483950" r:id="rId29"/>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80" userDrawn="1">
          <p15:clr>
            <a:srgbClr val="F26B43"/>
          </p15:clr>
        </p15:guide>
        <p15:guide id="4" pos="255" userDrawn="1">
          <p15:clr>
            <a:srgbClr val="F26B43"/>
          </p15:clr>
        </p15:guide>
        <p15:guide id="5" orient="horz" pos="864"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1" name="Object 2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1</a:t>
            </a:r>
          </a:p>
          <a:p>
            <a:pPr algn="ctr">
              <a:lnSpc>
                <a:spcPct val="90000"/>
              </a:lnSpc>
              <a:spcAft>
                <a:spcPts val="0"/>
              </a:spcAft>
            </a:pPr>
            <a:r>
              <a:rPr lang="en-GB" sz="700"/>
              <a:t>112</a:t>
            </a:r>
          </a:p>
          <a:p>
            <a:pPr algn="ctr">
              <a:lnSpc>
                <a:spcPct val="90000"/>
              </a:lnSpc>
              <a:spcAft>
                <a:spcPts val="0"/>
              </a:spcAft>
            </a:pPr>
            <a:r>
              <a:rPr lang="en-GB" sz="70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18</a:t>
            </a:r>
          </a:p>
          <a:p>
            <a:pPr algn="ctr">
              <a:lnSpc>
                <a:spcPct val="90000"/>
              </a:lnSpc>
              <a:spcAft>
                <a:spcPts val="0"/>
              </a:spcAft>
            </a:pPr>
            <a:r>
              <a:rPr lang="en-GB" sz="700">
                <a:solidFill>
                  <a:schemeClr val="tx1"/>
                </a:solidFill>
              </a:rPr>
              <a:t>171</a:t>
            </a:r>
          </a:p>
          <a:p>
            <a:pPr algn="ctr">
              <a:lnSpc>
                <a:spcPct val="90000"/>
              </a:lnSpc>
              <a:spcAft>
                <a:spcPts val="0"/>
              </a:spcAft>
            </a:pPr>
            <a:r>
              <a:rPr lang="en-GB" sz="70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43</a:t>
            </a:r>
          </a:p>
          <a:p>
            <a:pPr algn="ctr">
              <a:lnSpc>
                <a:spcPct val="90000"/>
              </a:lnSpc>
              <a:spcAft>
                <a:spcPts val="0"/>
              </a:spcAft>
            </a:pPr>
            <a:r>
              <a:rPr lang="en-GB" sz="700"/>
              <a:t>10</a:t>
            </a:r>
          </a:p>
          <a:p>
            <a:pPr algn="ctr">
              <a:lnSpc>
                <a:spcPct val="90000"/>
              </a:lnSpc>
              <a:spcAft>
                <a:spcPts val="0"/>
              </a:spcAft>
            </a:pPr>
            <a:r>
              <a:rPr lang="en-GB" sz="70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39</a:t>
            </a:r>
          </a:p>
          <a:p>
            <a:pPr algn="ctr">
              <a:lnSpc>
                <a:spcPct val="90000"/>
              </a:lnSpc>
              <a:spcAft>
                <a:spcPts val="0"/>
              </a:spcAft>
            </a:pPr>
            <a:r>
              <a:rPr lang="en-GB" sz="700"/>
              <a:t>41</a:t>
            </a:r>
          </a:p>
          <a:p>
            <a:pPr algn="ctr">
              <a:lnSpc>
                <a:spcPct val="90000"/>
              </a:lnSpc>
              <a:spcAft>
                <a:spcPts val="0"/>
              </a:spcAft>
            </a:pPr>
            <a:r>
              <a:rPr lang="en-GB" sz="70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142</a:t>
              </a:r>
            </a:p>
            <a:p>
              <a:pPr algn="ctr">
                <a:lnSpc>
                  <a:spcPct val="90000"/>
                </a:lnSpc>
                <a:spcAft>
                  <a:spcPts val="0"/>
                </a:spcAft>
              </a:pPr>
              <a:r>
                <a:rPr lang="en-US" sz="70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156</a:t>
              </a:r>
            </a:p>
            <a:p>
              <a:pPr algn="ctr">
                <a:lnSpc>
                  <a:spcPct val="90000"/>
                </a:lnSpc>
                <a:spcAft>
                  <a:spcPts val="0"/>
                </a:spcAft>
              </a:pPr>
              <a:r>
                <a:rPr lang="en-US" sz="70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178</a:t>
              </a:r>
            </a:p>
            <a:p>
              <a:pPr algn="ctr">
                <a:lnSpc>
                  <a:spcPct val="90000"/>
                </a:lnSpc>
                <a:spcAft>
                  <a:spcPts val="0"/>
                </a:spcAft>
              </a:pPr>
              <a:r>
                <a:rPr lang="en-US" sz="70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208</a:t>
              </a:r>
            </a:p>
            <a:p>
              <a:pPr algn="ctr">
                <a:lnSpc>
                  <a:spcPct val="90000"/>
                </a:lnSpc>
                <a:spcAft>
                  <a:spcPts val="0"/>
                </a:spcAft>
              </a:pPr>
              <a:r>
                <a:rPr lang="en-US" sz="70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218</a:t>
              </a:r>
            </a:p>
            <a:p>
              <a:pPr algn="ctr">
                <a:lnSpc>
                  <a:spcPct val="90000"/>
                </a:lnSpc>
                <a:spcAft>
                  <a:spcPts val="0"/>
                </a:spcAft>
              </a:pPr>
              <a:r>
                <a:rPr lang="en-US" sz="70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rPr>
                <a:t>66</a:t>
              </a:r>
            </a:p>
            <a:p>
              <a:pPr algn="ctr">
                <a:lnSpc>
                  <a:spcPct val="90000"/>
                </a:lnSpc>
                <a:spcAft>
                  <a:spcPts val="0"/>
                </a:spcAft>
              </a:pPr>
              <a:r>
                <a:rPr lang="en-US" sz="700">
                  <a:solidFill>
                    <a:schemeClr val="bg1"/>
                  </a:solidFill>
                </a:rPr>
                <a:t>20</a:t>
              </a:r>
            </a:p>
            <a:p>
              <a:pPr algn="ctr">
                <a:lnSpc>
                  <a:spcPct val="90000"/>
                </a:lnSpc>
                <a:spcAft>
                  <a:spcPts val="0"/>
                </a:spcAft>
              </a:pPr>
              <a:r>
                <a:rPr lang="en-US" sz="70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rPr>
                <a:t>89</a:t>
              </a:r>
            </a:p>
            <a:p>
              <a:pPr algn="ctr">
                <a:lnSpc>
                  <a:spcPct val="90000"/>
                </a:lnSpc>
                <a:spcAft>
                  <a:spcPts val="0"/>
                </a:spcAft>
              </a:pPr>
              <a:r>
                <a:rPr lang="en-US" sz="700">
                  <a:solidFill>
                    <a:schemeClr val="bg1"/>
                  </a:solidFill>
                </a:rPr>
                <a:t>10</a:t>
              </a:r>
            </a:p>
            <a:p>
              <a:pPr algn="ctr">
                <a:lnSpc>
                  <a:spcPct val="90000"/>
                </a:lnSpc>
                <a:spcAft>
                  <a:spcPts val="0"/>
                </a:spcAft>
              </a:pPr>
              <a:r>
                <a:rPr lang="en-US" sz="70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rPr>
                <a:t>117</a:t>
              </a:r>
            </a:p>
            <a:p>
              <a:pPr algn="ctr">
                <a:lnSpc>
                  <a:spcPct val="90000"/>
                </a:lnSpc>
                <a:spcAft>
                  <a:spcPts val="0"/>
                </a:spcAft>
              </a:pPr>
              <a:r>
                <a:rPr lang="en-US" sz="700">
                  <a:solidFill>
                    <a:schemeClr val="bg1"/>
                  </a:solidFill>
                </a:rPr>
                <a:t>13</a:t>
              </a:r>
            </a:p>
            <a:p>
              <a:pPr algn="ctr">
                <a:lnSpc>
                  <a:spcPct val="90000"/>
                </a:lnSpc>
                <a:spcAft>
                  <a:spcPts val="0"/>
                </a:spcAft>
              </a:pPr>
              <a:r>
                <a:rPr lang="en-US" sz="70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rPr>
                <a:t>128</a:t>
              </a:r>
            </a:p>
            <a:p>
              <a:pPr algn="ctr">
                <a:lnSpc>
                  <a:spcPct val="90000"/>
                </a:lnSpc>
                <a:spcAft>
                  <a:spcPts val="0"/>
                </a:spcAft>
              </a:pPr>
              <a:r>
                <a:rPr lang="en-US" sz="700">
                  <a:solidFill>
                    <a:schemeClr val="bg1"/>
                  </a:solidFill>
                </a:rPr>
                <a:t>43</a:t>
              </a:r>
            </a:p>
            <a:p>
              <a:pPr algn="ctr">
                <a:lnSpc>
                  <a:spcPct val="90000"/>
                </a:lnSpc>
                <a:spcAft>
                  <a:spcPts val="0"/>
                </a:spcAft>
              </a:pPr>
              <a:r>
                <a:rPr lang="en-US" sz="70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rPr>
                <a:t>158</a:t>
              </a:r>
            </a:p>
            <a:p>
              <a:pPr algn="ctr">
                <a:lnSpc>
                  <a:spcPct val="90000"/>
                </a:lnSpc>
                <a:spcAft>
                  <a:spcPts val="0"/>
                </a:spcAft>
              </a:pPr>
              <a:r>
                <a:rPr lang="en-US" sz="700">
                  <a:solidFill>
                    <a:schemeClr val="bg1"/>
                  </a:solidFill>
                </a:rPr>
                <a:t>71</a:t>
              </a:r>
            </a:p>
            <a:p>
              <a:pPr algn="ctr">
                <a:lnSpc>
                  <a:spcPct val="90000"/>
                </a:lnSpc>
                <a:spcAft>
                  <a:spcPts val="0"/>
                </a:spcAft>
              </a:pPr>
              <a:r>
                <a:rPr lang="en-US" sz="70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rPr>
                <a:t>166</a:t>
              </a:r>
            </a:p>
            <a:p>
              <a:pPr algn="ctr">
                <a:lnSpc>
                  <a:spcPct val="90000"/>
                </a:lnSpc>
                <a:spcAft>
                  <a:spcPts val="0"/>
                </a:spcAft>
              </a:pPr>
              <a:r>
                <a:rPr lang="en-US" sz="700">
                  <a:solidFill>
                    <a:schemeClr val="bg1"/>
                  </a:solidFill>
                </a:rPr>
                <a:t>0</a:t>
              </a:r>
            </a:p>
            <a:p>
              <a:pPr algn="ctr">
                <a:lnSpc>
                  <a:spcPct val="90000"/>
                </a:lnSpc>
                <a:spcAft>
                  <a:spcPts val="0"/>
                </a:spcAft>
              </a:pPr>
              <a:r>
                <a:rPr lang="en-US" sz="70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rPr>
                <a:t>227</a:t>
              </a:r>
            </a:p>
            <a:p>
              <a:pPr algn="ctr">
                <a:lnSpc>
                  <a:spcPct val="90000"/>
                </a:lnSpc>
                <a:spcAft>
                  <a:spcPts val="0"/>
                </a:spcAft>
              </a:pPr>
              <a:r>
                <a:rPr lang="en-US" sz="700">
                  <a:solidFill>
                    <a:schemeClr val="bg1"/>
                  </a:solidFill>
                </a:rPr>
                <a:t>03</a:t>
              </a:r>
            </a:p>
            <a:p>
              <a:pPr algn="ctr">
                <a:lnSpc>
                  <a:spcPct val="90000"/>
                </a:lnSpc>
                <a:spcAft>
                  <a:spcPts val="0"/>
                </a:spcAft>
              </a:pPr>
              <a:r>
                <a:rPr lang="en-US" sz="70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48</a:t>
              </a:r>
            </a:p>
            <a:p>
              <a:pPr algn="ctr">
                <a:lnSpc>
                  <a:spcPct val="90000"/>
                </a:lnSpc>
                <a:spcAft>
                  <a:spcPts val="0"/>
                </a:spcAft>
              </a:pPr>
              <a:r>
                <a:rPr lang="en-US" sz="70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69</a:t>
              </a:r>
            </a:p>
            <a:p>
              <a:pPr algn="ctr">
                <a:lnSpc>
                  <a:spcPct val="90000"/>
                </a:lnSpc>
                <a:spcAft>
                  <a:spcPts val="0"/>
                </a:spcAft>
              </a:pPr>
              <a:r>
                <a:rPr lang="en-US" sz="70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87</a:t>
              </a:r>
            </a:p>
            <a:p>
              <a:pPr algn="ctr">
                <a:lnSpc>
                  <a:spcPct val="90000"/>
                </a:lnSpc>
                <a:spcAft>
                  <a:spcPts val="0"/>
                </a:spcAft>
              </a:pPr>
              <a:r>
                <a:rPr lang="en-US" sz="70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rPr>
                <a:t>129</a:t>
              </a:r>
            </a:p>
            <a:p>
              <a:pPr algn="ctr">
                <a:lnSpc>
                  <a:spcPct val="90000"/>
                </a:lnSpc>
                <a:spcAft>
                  <a:spcPts val="0"/>
                </a:spcAft>
              </a:pPr>
              <a:r>
                <a:rPr lang="en-US" sz="700">
                  <a:solidFill>
                    <a:schemeClr val="bg1"/>
                  </a:solidFill>
                </a:rPr>
                <a:t>27</a:t>
              </a:r>
            </a:p>
            <a:p>
              <a:pPr algn="ctr">
                <a:lnSpc>
                  <a:spcPct val="90000"/>
                </a:lnSpc>
                <a:spcAft>
                  <a:spcPts val="0"/>
                </a:spcAft>
              </a:pPr>
              <a:r>
                <a:rPr lang="en-US" sz="70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rPr>
                <a:t>161</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rPr>
                <a:t>186</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t>209</a:t>
              </a:r>
            </a:p>
            <a:p>
              <a:pPr algn="ctr">
                <a:lnSpc>
                  <a:spcPct val="90000"/>
                </a:lnSpc>
                <a:spcAft>
                  <a:spcPts val="0"/>
                </a:spcAft>
              </a:pPr>
              <a:r>
                <a:rPr lang="en-US" sz="700"/>
                <a:t>58</a:t>
              </a:r>
            </a:p>
            <a:p>
              <a:pPr algn="ctr">
                <a:lnSpc>
                  <a:spcPct val="90000"/>
                </a:lnSpc>
                <a:spcAft>
                  <a:spcPts val="0"/>
                </a:spcAft>
              </a:pPr>
              <a:r>
                <a:rPr lang="en-US" sz="70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t>229</a:t>
              </a:r>
            </a:p>
            <a:p>
              <a:pPr algn="ctr">
                <a:lnSpc>
                  <a:spcPct val="90000"/>
                </a:lnSpc>
                <a:spcAft>
                  <a:spcPts val="0"/>
                </a:spcAft>
              </a:pPr>
              <a:r>
                <a:rPr lang="en-US" sz="700"/>
                <a:t>87</a:t>
              </a:r>
            </a:p>
            <a:p>
              <a:pPr algn="ctr">
                <a:lnSpc>
                  <a:spcPct val="90000"/>
                </a:lnSpc>
                <a:spcAft>
                  <a:spcPts val="0"/>
                </a:spcAft>
              </a:pPr>
              <a:r>
                <a:rPr lang="en-US" sz="70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67</a:t>
              </a:r>
            </a:p>
            <a:p>
              <a:pPr algn="ctr">
                <a:lnSpc>
                  <a:spcPct val="90000"/>
                </a:lnSpc>
                <a:spcAft>
                  <a:spcPts val="0"/>
                </a:spcAft>
              </a:pPr>
              <a:r>
                <a:rPr lang="en-US" sz="700" b="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106</a:t>
              </a:r>
            </a:p>
            <a:p>
              <a:pPr algn="ctr">
                <a:lnSpc>
                  <a:spcPct val="90000"/>
                </a:lnSpc>
                <a:spcAft>
                  <a:spcPts val="0"/>
                </a:spcAft>
              </a:pPr>
              <a:r>
                <a:rPr lang="en-US" sz="700" b="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135</a:t>
              </a:r>
            </a:p>
            <a:p>
              <a:pPr algn="ctr">
                <a:lnSpc>
                  <a:spcPct val="90000"/>
                </a:lnSpc>
                <a:spcAft>
                  <a:spcPts val="0"/>
                </a:spcAft>
              </a:pPr>
              <a:r>
                <a:rPr lang="en-US" sz="700" b="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178</a:t>
              </a:r>
            </a:p>
            <a:p>
              <a:pPr algn="ctr">
                <a:lnSpc>
                  <a:spcPct val="90000"/>
                </a:lnSpc>
                <a:spcAft>
                  <a:spcPts val="0"/>
                </a:spcAft>
              </a:pPr>
              <a:r>
                <a:rPr lang="en-US" sz="700" b="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244</a:t>
              </a:r>
            </a:p>
            <a:p>
              <a:pPr algn="ctr">
                <a:lnSpc>
                  <a:spcPct val="90000"/>
                </a:lnSpc>
                <a:spcAft>
                  <a:spcPts val="0"/>
                </a:spcAft>
              </a:pPr>
              <a:r>
                <a:rPr lang="en-US" sz="700" b="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140</a:t>
              </a:r>
            </a:p>
            <a:p>
              <a:pPr algn="ctr">
                <a:lnSpc>
                  <a:spcPct val="90000"/>
                </a:lnSpc>
                <a:spcAft>
                  <a:spcPts val="0"/>
                </a:spcAft>
              </a:pPr>
              <a:r>
                <a:rPr lang="en-US" sz="700" b="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t>46</a:t>
              </a:r>
            </a:p>
            <a:p>
              <a:pPr algn="ctr">
                <a:lnSpc>
                  <a:spcPct val="90000"/>
                </a:lnSpc>
                <a:spcAft>
                  <a:spcPts val="0"/>
                </a:spcAft>
              </a:pPr>
              <a:r>
                <a:rPr lang="en-US" sz="700" b="0"/>
                <a:t>166</a:t>
              </a:r>
            </a:p>
            <a:p>
              <a:pPr algn="ctr">
                <a:lnSpc>
                  <a:spcPct val="90000"/>
                </a:lnSpc>
                <a:spcAft>
                  <a:spcPts val="0"/>
                </a:spcAft>
              </a:pPr>
              <a:r>
                <a:rPr lang="en-US" sz="700" b="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t>51</a:t>
              </a:r>
            </a:p>
            <a:p>
              <a:pPr algn="ctr">
                <a:lnSpc>
                  <a:spcPct val="90000"/>
                </a:lnSpc>
                <a:spcAft>
                  <a:spcPts val="0"/>
                </a:spcAft>
              </a:pPr>
              <a:r>
                <a:rPr lang="en-US" sz="700" b="0"/>
                <a:t>181</a:t>
              </a:r>
            </a:p>
            <a:p>
              <a:pPr algn="ctr">
                <a:lnSpc>
                  <a:spcPct val="90000"/>
                </a:lnSpc>
                <a:spcAft>
                  <a:spcPts val="0"/>
                </a:spcAft>
              </a:pPr>
              <a:r>
                <a:rPr lang="en-US" sz="700" b="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p>
            <a:p>
              <a:pPr algn="ctr">
                <a:lnSpc>
                  <a:spcPct val="90000"/>
                </a:lnSpc>
                <a:spcAft>
                  <a:spcPts val="0"/>
                </a:spcAft>
              </a:pPr>
              <a:r>
                <a:rPr lang="en-US" sz="700" b="0"/>
                <a:t>87</a:t>
              </a:r>
            </a:p>
            <a:p>
              <a:pPr algn="ctr">
                <a:lnSpc>
                  <a:spcPct val="90000"/>
                </a:lnSpc>
                <a:spcAft>
                  <a:spcPts val="0"/>
                </a:spcAft>
              </a:pPr>
              <a:r>
                <a:rPr lang="en-US" sz="700" b="0"/>
                <a:t>207</a:t>
              </a:r>
            </a:p>
            <a:p>
              <a:pPr algn="ctr">
                <a:lnSpc>
                  <a:spcPct val="90000"/>
                </a:lnSpc>
                <a:spcAft>
                  <a:spcPts val="0"/>
                </a:spcAft>
              </a:pPr>
              <a:r>
                <a:rPr lang="en-US" sz="700" b="0"/>
                <a:t>128</a:t>
              </a:r>
            </a:p>
            <a:p>
              <a:pPr algn="ctr">
                <a:lnSpc>
                  <a:spcPct val="90000"/>
                </a:lnSpc>
                <a:spcAft>
                  <a:spcPts val="0"/>
                </a:spcAft>
              </a:pPr>
              <a:endParaRPr lang="en-US" sz="700" b="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rPr>
                <a:t>33</a:t>
              </a:r>
            </a:p>
            <a:p>
              <a:pPr algn="ctr">
                <a:lnSpc>
                  <a:spcPct val="90000"/>
                </a:lnSpc>
                <a:spcAft>
                  <a:spcPts val="0"/>
                </a:spcAft>
              </a:pPr>
              <a:r>
                <a:rPr lang="en-US" sz="700" b="0">
                  <a:solidFill>
                    <a:schemeClr val="bg1"/>
                  </a:solidFill>
                </a:rPr>
                <a:t>69</a:t>
              </a:r>
            </a:p>
            <a:p>
              <a:pPr algn="ctr">
                <a:lnSpc>
                  <a:spcPct val="90000"/>
                </a:lnSpc>
                <a:spcAft>
                  <a:spcPts val="0"/>
                </a:spcAft>
              </a:pPr>
              <a:r>
                <a:rPr lang="en-US" sz="700" b="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rPr>
                <a:t>20</a:t>
              </a:r>
            </a:p>
            <a:p>
              <a:pPr algn="ctr">
                <a:lnSpc>
                  <a:spcPct val="90000"/>
                </a:lnSpc>
                <a:spcAft>
                  <a:spcPts val="0"/>
                </a:spcAft>
              </a:pPr>
              <a:r>
                <a:rPr lang="en-US" sz="700" b="0">
                  <a:solidFill>
                    <a:schemeClr val="bg1"/>
                  </a:solidFill>
                </a:rPr>
                <a:t>89</a:t>
              </a:r>
            </a:p>
            <a:p>
              <a:pPr algn="ctr">
                <a:lnSpc>
                  <a:spcPct val="90000"/>
                </a:lnSpc>
                <a:spcAft>
                  <a:spcPts val="0"/>
                </a:spcAft>
              </a:pPr>
              <a:r>
                <a:rPr lang="en-US" sz="700" b="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107</a:t>
              </a:r>
            </a:p>
            <a:p>
              <a:pPr algn="ctr">
                <a:lnSpc>
                  <a:spcPct val="90000"/>
                </a:lnSpc>
                <a:spcAft>
                  <a:spcPts val="0"/>
                </a:spcAft>
              </a:pPr>
              <a:r>
                <a:rPr lang="en-US" sz="700" b="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125</a:t>
              </a:r>
            </a:p>
            <a:p>
              <a:pPr algn="ctr">
                <a:lnSpc>
                  <a:spcPct val="90000"/>
                </a:lnSpc>
                <a:spcAft>
                  <a:spcPts val="0"/>
                </a:spcAft>
              </a:pPr>
              <a:r>
                <a:rPr lang="en-US" sz="700" b="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146</a:t>
              </a:r>
            </a:p>
            <a:p>
              <a:pPr algn="ctr">
                <a:lnSpc>
                  <a:spcPct val="90000"/>
                </a:lnSpc>
                <a:spcAft>
                  <a:spcPts val="0"/>
                </a:spcAft>
              </a:pPr>
              <a:r>
                <a:rPr lang="en-US" sz="700" b="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191</a:t>
              </a:r>
            </a:p>
            <a:p>
              <a:pPr algn="ctr">
                <a:lnSpc>
                  <a:spcPct val="90000"/>
                </a:lnSpc>
                <a:spcAft>
                  <a:spcPts val="0"/>
                </a:spcAft>
              </a:pPr>
              <a:r>
                <a:rPr lang="en-US" sz="700" b="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213</a:t>
              </a:r>
            </a:p>
            <a:p>
              <a:pPr algn="ctr">
                <a:lnSpc>
                  <a:spcPct val="90000"/>
                </a:lnSpc>
                <a:spcAft>
                  <a:spcPts val="0"/>
                </a:spcAft>
              </a:pPr>
              <a:r>
                <a:rPr lang="en-US" sz="700" b="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230</a:t>
              </a:r>
            </a:p>
            <a:p>
              <a:pPr algn="ctr">
                <a:lnSpc>
                  <a:spcPct val="90000"/>
                </a:lnSpc>
                <a:spcAft>
                  <a:spcPts val="0"/>
                </a:spcAft>
              </a:pPr>
              <a:r>
                <a:rPr lang="en-US" sz="700" b="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27" r:id="rId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2"/>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3" imgW="270" imgH="270" progId="TCLayout.ActiveDocument.1">
                  <p:embed/>
                </p:oleObj>
              </mc:Choice>
              <mc:Fallback>
                <p:oleObj name="think-cell Slide" r:id="rId33" imgW="270" imgH="270" progId="TCLayout.ActiveDocument.1">
                  <p:embed/>
                  <p:pic>
                    <p:nvPicPr>
                      <p:cNvPr id="21" name="Object 20" hidden="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306339" y="6731515"/>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2023. All rights reserved  |</a:t>
            </a:r>
          </a:p>
        </p:txBody>
      </p:sp>
    </p:spTree>
    <p:extLst>
      <p:ext uri="{BB962C8B-B14F-4D97-AF65-F5344CB8AC3E}">
        <p14:creationId xmlns:p14="http://schemas.microsoft.com/office/powerpoint/2010/main" val="426570666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 id="2147483979" r:id="rId20"/>
    <p:sldLayoutId id="2147483980" r:id="rId21"/>
    <p:sldLayoutId id="2147483988" r:id="rId22"/>
    <p:sldLayoutId id="2147483989" r:id="rId23"/>
    <p:sldLayoutId id="2147483990" r:id="rId24"/>
    <p:sldLayoutId id="2147483991" r:id="rId25"/>
    <p:sldLayoutId id="2147483992" r:id="rId26"/>
    <p:sldLayoutId id="2147483981" r:id="rId27"/>
    <p:sldLayoutId id="2147483982" r:id="rId28"/>
    <p:sldLayoutId id="2147483983" r:id="rId29"/>
    <p:sldLayoutId id="2147483984" r:id="rId30"/>
  </p:sldLayoutIdLst>
  <p:hf hd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80">
          <p15:clr>
            <a:srgbClr val="F26B43"/>
          </p15:clr>
        </p15:guide>
        <p15:guide id="4" pos="255">
          <p15:clr>
            <a:srgbClr val="F26B43"/>
          </p15:clr>
        </p15:guide>
        <p15:guide id="5" orient="horz" pos="864">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21" name="Object 20"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1</a:t>
            </a:r>
          </a:p>
          <a:p>
            <a:pPr algn="ctr">
              <a:lnSpc>
                <a:spcPct val="90000"/>
              </a:lnSpc>
              <a:spcAft>
                <a:spcPts val="0"/>
              </a:spcAft>
            </a:pPr>
            <a:r>
              <a:rPr lang="en-GB" sz="700"/>
              <a:t>112</a:t>
            </a:r>
          </a:p>
          <a:p>
            <a:pPr algn="ctr">
              <a:lnSpc>
                <a:spcPct val="90000"/>
              </a:lnSpc>
              <a:spcAft>
                <a:spcPts val="0"/>
              </a:spcAft>
            </a:pPr>
            <a:r>
              <a:rPr lang="en-GB" sz="70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18</a:t>
            </a:r>
          </a:p>
          <a:p>
            <a:pPr algn="ctr">
              <a:lnSpc>
                <a:spcPct val="90000"/>
              </a:lnSpc>
              <a:spcAft>
                <a:spcPts val="0"/>
              </a:spcAft>
            </a:pPr>
            <a:r>
              <a:rPr lang="en-GB" sz="700">
                <a:solidFill>
                  <a:schemeClr val="tx1"/>
                </a:solidFill>
              </a:rPr>
              <a:t>171</a:t>
            </a:r>
          </a:p>
          <a:p>
            <a:pPr algn="ctr">
              <a:lnSpc>
                <a:spcPct val="90000"/>
              </a:lnSpc>
              <a:spcAft>
                <a:spcPts val="0"/>
              </a:spcAft>
            </a:pPr>
            <a:r>
              <a:rPr lang="en-GB" sz="70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43</a:t>
            </a:r>
          </a:p>
          <a:p>
            <a:pPr algn="ctr">
              <a:lnSpc>
                <a:spcPct val="90000"/>
              </a:lnSpc>
              <a:spcAft>
                <a:spcPts val="0"/>
              </a:spcAft>
            </a:pPr>
            <a:r>
              <a:rPr lang="en-GB" sz="700"/>
              <a:t>10</a:t>
            </a:r>
          </a:p>
          <a:p>
            <a:pPr algn="ctr">
              <a:lnSpc>
                <a:spcPct val="90000"/>
              </a:lnSpc>
              <a:spcAft>
                <a:spcPts val="0"/>
              </a:spcAft>
            </a:pPr>
            <a:r>
              <a:rPr lang="en-GB" sz="70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39</a:t>
            </a:r>
          </a:p>
          <a:p>
            <a:pPr algn="ctr">
              <a:lnSpc>
                <a:spcPct val="90000"/>
              </a:lnSpc>
              <a:spcAft>
                <a:spcPts val="0"/>
              </a:spcAft>
            </a:pPr>
            <a:r>
              <a:rPr lang="en-GB" sz="700"/>
              <a:t>41</a:t>
            </a:r>
          </a:p>
          <a:p>
            <a:pPr algn="ctr">
              <a:lnSpc>
                <a:spcPct val="90000"/>
              </a:lnSpc>
              <a:spcAft>
                <a:spcPts val="0"/>
              </a:spcAft>
            </a:pPr>
            <a:r>
              <a:rPr lang="en-GB" sz="70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142</a:t>
              </a:r>
            </a:p>
            <a:p>
              <a:pPr algn="ctr">
                <a:lnSpc>
                  <a:spcPct val="90000"/>
                </a:lnSpc>
                <a:spcAft>
                  <a:spcPts val="0"/>
                </a:spcAft>
              </a:pPr>
              <a:r>
                <a:rPr lang="en-US" sz="70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156</a:t>
              </a:r>
            </a:p>
            <a:p>
              <a:pPr algn="ctr">
                <a:lnSpc>
                  <a:spcPct val="90000"/>
                </a:lnSpc>
                <a:spcAft>
                  <a:spcPts val="0"/>
                </a:spcAft>
              </a:pPr>
              <a:r>
                <a:rPr lang="en-US" sz="70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178</a:t>
              </a:r>
            </a:p>
            <a:p>
              <a:pPr algn="ctr">
                <a:lnSpc>
                  <a:spcPct val="90000"/>
                </a:lnSpc>
                <a:spcAft>
                  <a:spcPts val="0"/>
                </a:spcAft>
              </a:pPr>
              <a:r>
                <a:rPr lang="en-US" sz="70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208</a:t>
              </a:r>
            </a:p>
            <a:p>
              <a:pPr algn="ctr">
                <a:lnSpc>
                  <a:spcPct val="90000"/>
                </a:lnSpc>
                <a:spcAft>
                  <a:spcPts val="0"/>
                </a:spcAft>
              </a:pPr>
              <a:r>
                <a:rPr lang="en-US" sz="70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218</a:t>
              </a:r>
            </a:p>
            <a:p>
              <a:pPr algn="ctr">
                <a:lnSpc>
                  <a:spcPct val="90000"/>
                </a:lnSpc>
                <a:spcAft>
                  <a:spcPts val="0"/>
                </a:spcAft>
              </a:pPr>
              <a:r>
                <a:rPr lang="en-US" sz="70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rPr>
                <a:t>66</a:t>
              </a:r>
            </a:p>
            <a:p>
              <a:pPr algn="ctr">
                <a:lnSpc>
                  <a:spcPct val="90000"/>
                </a:lnSpc>
                <a:spcAft>
                  <a:spcPts val="0"/>
                </a:spcAft>
              </a:pPr>
              <a:r>
                <a:rPr lang="en-US" sz="700">
                  <a:solidFill>
                    <a:schemeClr val="bg1"/>
                  </a:solidFill>
                </a:rPr>
                <a:t>20</a:t>
              </a:r>
            </a:p>
            <a:p>
              <a:pPr algn="ctr">
                <a:lnSpc>
                  <a:spcPct val="90000"/>
                </a:lnSpc>
                <a:spcAft>
                  <a:spcPts val="0"/>
                </a:spcAft>
              </a:pPr>
              <a:r>
                <a:rPr lang="en-US" sz="70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rPr>
                <a:t>89</a:t>
              </a:r>
            </a:p>
            <a:p>
              <a:pPr algn="ctr">
                <a:lnSpc>
                  <a:spcPct val="90000"/>
                </a:lnSpc>
                <a:spcAft>
                  <a:spcPts val="0"/>
                </a:spcAft>
              </a:pPr>
              <a:r>
                <a:rPr lang="en-US" sz="700">
                  <a:solidFill>
                    <a:schemeClr val="bg1"/>
                  </a:solidFill>
                </a:rPr>
                <a:t>10</a:t>
              </a:r>
            </a:p>
            <a:p>
              <a:pPr algn="ctr">
                <a:lnSpc>
                  <a:spcPct val="90000"/>
                </a:lnSpc>
                <a:spcAft>
                  <a:spcPts val="0"/>
                </a:spcAft>
              </a:pPr>
              <a:r>
                <a:rPr lang="en-US" sz="70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rPr>
                <a:t>117</a:t>
              </a:r>
            </a:p>
            <a:p>
              <a:pPr algn="ctr">
                <a:lnSpc>
                  <a:spcPct val="90000"/>
                </a:lnSpc>
                <a:spcAft>
                  <a:spcPts val="0"/>
                </a:spcAft>
              </a:pPr>
              <a:r>
                <a:rPr lang="en-US" sz="700">
                  <a:solidFill>
                    <a:schemeClr val="bg1"/>
                  </a:solidFill>
                </a:rPr>
                <a:t>13</a:t>
              </a:r>
            </a:p>
            <a:p>
              <a:pPr algn="ctr">
                <a:lnSpc>
                  <a:spcPct val="90000"/>
                </a:lnSpc>
                <a:spcAft>
                  <a:spcPts val="0"/>
                </a:spcAft>
              </a:pPr>
              <a:r>
                <a:rPr lang="en-US" sz="70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rPr>
                <a:t>128</a:t>
              </a:r>
            </a:p>
            <a:p>
              <a:pPr algn="ctr">
                <a:lnSpc>
                  <a:spcPct val="90000"/>
                </a:lnSpc>
                <a:spcAft>
                  <a:spcPts val="0"/>
                </a:spcAft>
              </a:pPr>
              <a:r>
                <a:rPr lang="en-US" sz="700">
                  <a:solidFill>
                    <a:schemeClr val="bg1"/>
                  </a:solidFill>
                </a:rPr>
                <a:t>43</a:t>
              </a:r>
            </a:p>
            <a:p>
              <a:pPr algn="ctr">
                <a:lnSpc>
                  <a:spcPct val="90000"/>
                </a:lnSpc>
                <a:spcAft>
                  <a:spcPts val="0"/>
                </a:spcAft>
              </a:pPr>
              <a:r>
                <a:rPr lang="en-US" sz="70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rPr>
                <a:t>158</a:t>
              </a:r>
            </a:p>
            <a:p>
              <a:pPr algn="ctr">
                <a:lnSpc>
                  <a:spcPct val="90000"/>
                </a:lnSpc>
                <a:spcAft>
                  <a:spcPts val="0"/>
                </a:spcAft>
              </a:pPr>
              <a:r>
                <a:rPr lang="en-US" sz="700">
                  <a:solidFill>
                    <a:schemeClr val="bg1"/>
                  </a:solidFill>
                </a:rPr>
                <a:t>71</a:t>
              </a:r>
            </a:p>
            <a:p>
              <a:pPr algn="ctr">
                <a:lnSpc>
                  <a:spcPct val="90000"/>
                </a:lnSpc>
                <a:spcAft>
                  <a:spcPts val="0"/>
                </a:spcAft>
              </a:pPr>
              <a:r>
                <a:rPr lang="en-US" sz="70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rPr>
                <a:t>166</a:t>
              </a:r>
            </a:p>
            <a:p>
              <a:pPr algn="ctr">
                <a:lnSpc>
                  <a:spcPct val="90000"/>
                </a:lnSpc>
                <a:spcAft>
                  <a:spcPts val="0"/>
                </a:spcAft>
              </a:pPr>
              <a:r>
                <a:rPr lang="en-US" sz="700">
                  <a:solidFill>
                    <a:schemeClr val="bg1"/>
                  </a:solidFill>
                </a:rPr>
                <a:t>0</a:t>
              </a:r>
            </a:p>
            <a:p>
              <a:pPr algn="ctr">
                <a:lnSpc>
                  <a:spcPct val="90000"/>
                </a:lnSpc>
                <a:spcAft>
                  <a:spcPts val="0"/>
                </a:spcAft>
              </a:pPr>
              <a:r>
                <a:rPr lang="en-US" sz="70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rPr>
                <a:t>227</a:t>
              </a:r>
            </a:p>
            <a:p>
              <a:pPr algn="ctr">
                <a:lnSpc>
                  <a:spcPct val="90000"/>
                </a:lnSpc>
                <a:spcAft>
                  <a:spcPts val="0"/>
                </a:spcAft>
              </a:pPr>
              <a:r>
                <a:rPr lang="en-US" sz="700">
                  <a:solidFill>
                    <a:schemeClr val="bg1"/>
                  </a:solidFill>
                </a:rPr>
                <a:t>03</a:t>
              </a:r>
            </a:p>
            <a:p>
              <a:pPr algn="ctr">
                <a:lnSpc>
                  <a:spcPct val="90000"/>
                </a:lnSpc>
                <a:spcAft>
                  <a:spcPts val="0"/>
                </a:spcAft>
              </a:pPr>
              <a:r>
                <a:rPr lang="en-US" sz="70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48</a:t>
              </a:r>
            </a:p>
            <a:p>
              <a:pPr algn="ctr">
                <a:lnSpc>
                  <a:spcPct val="90000"/>
                </a:lnSpc>
                <a:spcAft>
                  <a:spcPts val="0"/>
                </a:spcAft>
              </a:pPr>
              <a:r>
                <a:rPr lang="en-US" sz="70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69</a:t>
              </a:r>
            </a:p>
            <a:p>
              <a:pPr algn="ctr">
                <a:lnSpc>
                  <a:spcPct val="90000"/>
                </a:lnSpc>
                <a:spcAft>
                  <a:spcPts val="0"/>
                </a:spcAft>
              </a:pPr>
              <a:r>
                <a:rPr lang="en-US" sz="70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87</a:t>
              </a:r>
            </a:p>
            <a:p>
              <a:pPr algn="ctr">
                <a:lnSpc>
                  <a:spcPct val="90000"/>
                </a:lnSpc>
                <a:spcAft>
                  <a:spcPts val="0"/>
                </a:spcAft>
              </a:pPr>
              <a:r>
                <a:rPr lang="en-US" sz="70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rPr>
                <a:t>129</a:t>
              </a:r>
            </a:p>
            <a:p>
              <a:pPr algn="ctr">
                <a:lnSpc>
                  <a:spcPct val="90000"/>
                </a:lnSpc>
                <a:spcAft>
                  <a:spcPts val="0"/>
                </a:spcAft>
              </a:pPr>
              <a:r>
                <a:rPr lang="en-US" sz="700">
                  <a:solidFill>
                    <a:schemeClr val="bg1"/>
                  </a:solidFill>
                </a:rPr>
                <a:t>27</a:t>
              </a:r>
            </a:p>
            <a:p>
              <a:pPr algn="ctr">
                <a:lnSpc>
                  <a:spcPct val="90000"/>
                </a:lnSpc>
                <a:spcAft>
                  <a:spcPts val="0"/>
                </a:spcAft>
              </a:pPr>
              <a:r>
                <a:rPr lang="en-US" sz="70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rPr>
                <a:t>161</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rPr>
                <a:t>186</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t>209</a:t>
              </a:r>
            </a:p>
            <a:p>
              <a:pPr algn="ctr">
                <a:lnSpc>
                  <a:spcPct val="90000"/>
                </a:lnSpc>
                <a:spcAft>
                  <a:spcPts val="0"/>
                </a:spcAft>
              </a:pPr>
              <a:r>
                <a:rPr lang="en-US" sz="700"/>
                <a:t>58</a:t>
              </a:r>
            </a:p>
            <a:p>
              <a:pPr algn="ctr">
                <a:lnSpc>
                  <a:spcPct val="90000"/>
                </a:lnSpc>
                <a:spcAft>
                  <a:spcPts val="0"/>
                </a:spcAft>
              </a:pPr>
              <a:r>
                <a:rPr lang="en-US" sz="70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t>229</a:t>
              </a:r>
            </a:p>
            <a:p>
              <a:pPr algn="ctr">
                <a:lnSpc>
                  <a:spcPct val="90000"/>
                </a:lnSpc>
                <a:spcAft>
                  <a:spcPts val="0"/>
                </a:spcAft>
              </a:pPr>
              <a:r>
                <a:rPr lang="en-US" sz="700"/>
                <a:t>87</a:t>
              </a:r>
            </a:p>
            <a:p>
              <a:pPr algn="ctr">
                <a:lnSpc>
                  <a:spcPct val="90000"/>
                </a:lnSpc>
                <a:spcAft>
                  <a:spcPts val="0"/>
                </a:spcAft>
              </a:pPr>
              <a:r>
                <a:rPr lang="en-US" sz="70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67</a:t>
              </a:r>
            </a:p>
            <a:p>
              <a:pPr algn="ctr">
                <a:lnSpc>
                  <a:spcPct val="90000"/>
                </a:lnSpc>
                <a:spcAft>
                  <a:spcPts val="0"/>
                </a:spcAft>
              </a:pPr>
              <a:r>
                <a:rPr lang="en-US" sz="700" b="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106</a:t>
              </a:r>
            </a:p>
            <a:p>
              <a:pPr algn="ctr">
                <a:lnSpc>
                  <a:spcPct val="90000"/>
                </a:lnSpc>
                <a:spcAft>
                  <a:spcPts val="0"/>
                </a:spcAft>
              </a:pPr>
              <a:r>
                <a:rPr lang="en-US" sz="700" b="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135</a:t>
              </a:r>
            </a:p>
            <a:p>
              <a:pPr algn="ctr">
                <a:lnSpc>
                  <a:spcPct val="90000"/>
                </a:lnSpc>
                <a:spcAft>
                  <a:spcPts val="0"/>
                </a:spcAft>
              </a:pPr>
              <a:r>
                <a:rPr lang="en-US" sz="700" b="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178</a:t>
              </a:r>
            </a:p>
            <a:p>
              <a:pPr algn="ctr">
                <a:lnSpc>
                  <a:spcPct val="90000"/>
                </a:lnSpc>
                <a:spcAft>
                  <a:spcPts val="0"/>
                </a:spcAft>
              </a:pPr>
              <a:r>
                <a:rPr lang="en-US" sz="700" b="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244</a:t>
              </a:r>
            </a:p>
            <a:p>
              <a:pPr algn="ctr">
                <a:lnSpc>
                  <a:spcPct val="90000"/>
                </a:lnSpc>
                <a:spcAft>
                  <a:spcPts val="0"/>
                </a:spcAft>
              </a:pPr>
              <a:r>
                <a:rPr lang="en-US" sz="700" b="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140</a:t>
              </a:r>
            </a:p>
            <a:p>
              <a:pPr algn="ctr">
                <a:lnSpc>
                  <a:spcPct val="90000"/>
                </a:lnSpc>
                <a:spcAft>
                  <a:spcPts val="0"/>
                </a:spcAft>
              </a:pPr>
              <a:r>
                <a:rPr lang="en-US" sz="700" b="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t>46</a:t>
              </a:r>
            </a:p>
            <a:p>
              <a:pPr algn="ctr">
                <a:lnSpc>
                  <a:spcPct val="90000"/>
                </a:lnSpc>
                <a:spcAft>
                  <a:spcPts val="0"/>
                </a:spcAft>
              </a:pPr>
              <a:r>
                <a:rPr lang="en-US" sz="700" b="0"/>
                <a:t>166</a:t>
              </a:r>
            </a:p>
            <a:p>
              <a:pPr algn="ctr">
                <a:lnSpc>
                  <a:spcPct val="90000"/>
                </a:lnSpc>
                <a:spcAft>
                  <a:spcPts val="0"/>
                </a:spcAft>
              </a:pPr>
              <a:r>
                <a:rPr lang="en-US" sz="700" b="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t>51</a:t>
              </a:r>
            </a:p>
            <a:p>
              <a:pPr algn="ctr">
                <a:lnSpc>
                  <a:spcPct val="90000"/>
                </a:lnSpc>
                <a:spcAft>
                  <a:spcPts val="0"/>
                </a:spcAft>
              </a:pPr>
              <a:r>
                <a:rPr lang="en-US" sz="700" b="0"/>
                <a:t>181</a:t>
              </a:r>
            </a:p>
            <a:p>
              <a:pPr algn="ctr">
                <a:lnSpc>
                  <a:spcPct val="90000"/>
                </a:lnSpc>
                <a:spcAft>
                  <a:spcPts val="0"/>
                </a:spcAft>
              </a:pPr>
              <a:r>
                <a:rPr lang="en-US" sz="700" b="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p>
            <a:p>
              <a:pPr algn="ctr">
                <a:lnSpc>
                  <a:spcPct val="90000"/>
                </a:lnSpc>
                <a:spcAft>
                  <a:spcPts val="0"/>
                </a:spcAft>
              </a:pPr>
              <a:r>
                <a:rPr lang="en-US" sz="700" b="0"/>
                <a:t>87</a:t>
              </a:r>
            </a:p>
            <a:p>
              <a:pPr algn="ctr">
                <a:lnSpc>
                  <a:spcPct val="90000"/>
                </a:lnSpc>
                <a:spcAft>
                  <a:spcPts val="0"/>
                </a:spcAft>
              </a:pPr>
              <a:r>
                <a:rPr lang="en-US" sz="700" b="0"/>
                <a:t>207</a:t>
              </a:r>
            </a:p>
            <a:p>
              <a:pPr algn="ctr">
                <a:lnSpc>
                  <a:spcPct val="90000"/>
                </a:lnSpc>
                <a:spcAft>
                  <a:spcPts val="0"/>
                </a:spcAft>
              </a:pPr>
              <a:r>
                <a:rPr lang="en-US" sz="700" b="0"/>
                <a:t>128</a:t>
              </a:r>
            </a:p>
            <a:p>
              <a:pPr algn="ctr">
                <a:lnSpc>
                  <a:spcPct val="90000"/>
                </a:lnSpc>
                <a:spcAft>
                  <a:spcPts val="0"/>
                </a:spcAft>
              </a:pPr>
              <a:endParaRPr lang="en-US" sz="700" b="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rPr>
                <a:t>33</a:t>
              </a:r>
            </a:p>
            <a:p>
              <a:pPr algn="ctr">
                <a:lnSpc>
                  <a:spcPct val="90000"/>
                </a:lnSpc>
                <a:spcAft>
                  <a:spcPts val="0"/>
                </a:spcAft>
              </a:pPr>
              <a:r>
                <a:rPr lang="en-US" sz="700" b="0">
                  <a:solidFill>
                    <a:schemeClr val="bg1"/>
                  </a:solidFill>
                </a:rPr>
                <a:t>69</a:t>
              </a:r>
            </a:p>
            <a:p>
              <a:pPr algn="ctr">
                <a:lnSpc>
                  <a:spcPct val="90000"/>
                </a:lnSpc>
                <a:spcAft>
                  <a:spcPts val="0"/>
                </a:spcAft>
              </a:pPr>
              <a:r>
                <a:rPr lang="en-US" sz="700" b="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rPr>
                <a:t>20</a:t>
              </a:r>
            </a:p>
            <a:p>
              <a:pPr algn="ctr">
                <a:lnSpc>
                  <a:spcPct val="90000"/>
                </a:lnSpc>
                <a:spcAft>
                  <a:spcPts val="0"/>
                </a:spcAft>
              </a:pPr>
              <a:r>
                <a:rPr lang="en-US" sz="700" b="0">
                  <a:solidFill>
                    <a:schemeClr val="bg1"/>
                  </a:solidFill>
                </a:rPr>
                <a:t>89</a:t>
              </a:r>
            </a:p>
            <a:p>
              <a:pPr algn="ctr">
                <a:lnSpc>
                  <a:spcPct val="90000"/>
                </a:lnSpc>
                <a:spcAft>
                  <a:spcPts val="0"/>
                </a:spcAft>
              </a:pPr>
              <a:r>
                <a:rPr lang="en-US" sz="700" b="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107</a:t>
              </a:r>
            </a:p>
            <a:p>
              <a:pPr algn="ctr">
                <a:lnSpc>
                  <a:spcPct val="90000"/>
                </a:lnSpc>
                <a:spcAft>
                  <a:spcPts val="0"/>
                </a:spcAft>
              </a:pPr>
              <a:r>
                <a:rPr lang="en-US" sz="700" b="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125</a:t>
              </a:r>
            </a:p>
            <a:p>
              <a:pPr algn="ctr">
                <a:lnSpc>
                  <a:spcPct val="90000"/>
                </a:lnSpc>
                <a:spcAft>
                  <a:spcPts val="0"/>
                </a:spcAft>
              </a:pPr>
              <a:r>
                <a:rPr lang="en-US" sz="700" b="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146</a:t>
              </a:r>
            </a:p>
            <a:p>
              <a:pPr algn="ctr">
                <a:lnSpc>
                  <a:spcPct val="90000"/>
                </a:lnSpc>
                <a:spcAft>
                  <a:spcPts val="0"/>
                </a:spcAft>
              </a:pPr>
              <a:r>
                <a:rPr lang="en-US" sz="700" b="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191</a:t>
              </a:r>
            </a:p>
            <a:p>
              <a:pPr algn="ctr">
                <a:lnSpc>
                  <a:spcPct val="90000"/>
                </a:lnSpc>
                <a:spcAft>
                  <a:spcPts val="0"/>
                </a:spcAft>
              </a:pPr>
              <a:r>
                <a:rPr lang="en-US" sz="700" b="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213</a:t>
              </a:r>
            </a:p>
            <a:p>
              <a:pPr algn="ctr">
                <a:lnSpc>
                  <a:spcPct val="90000"/>
                </a:lnSpc>
                <a:spcAft>
                  <a:spcPts val="0"/>
                </a:spcAft>
              </a:pPr>
              <a:r>
                <a:rPr lang="en-US" sz="700" b="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230</a:t>
              </a:r>
            </a:p>
            <a:p>
              <a:pPr algn="ctr">
                <a:lnSpc>
                  <a:spcPct val="90000"/>
                </a:lnSpc>
                <a:spcAft>
                  <a:spcPts val="0"/>
                </a:spcAft>
              </a:pPr>
              <a:r>
                <a:rPr lang="en-US" sz="700" b="0"/>
                <a:t>227</a:t>
              </a:r>
            </a:p>
          </p:txBody>
        </p:sp>
      </p:grpSp>
    </p:spTree>
    <p:extLst>
      <p:ext uri="{BB962C8B-B14F-4D97-AF65-F5344CB8AC3E}">
        <p14:creationId xmlns:p14="http://schemas.microsoft.com/office/powerpoint/2010/main" val="491569696"/>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26" r:id="rId3"/>
    <p:sldLayoutId id="2147484027" r:id="rId4"/>
    <p:sldLayoutId id="2147484028" r:id="rId5"/>
    <p:sldLayoutId id="2147484029" r:id="rId6"/>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p15:clr>
            <a:srgbClr val="F26B43"/>
          </p15:clr>
        </p15:guide>
        <p15:guide id="4" pos="3840">
          <p15:clr>
            <a:srgbClr val="F26B43"/>
          </p15:clr>
        </p15:guide>
        <p15:guide id="5" pos="255">
          <p15:clr>
            <a:srgbClr val="F26B43"/>
          </p15:clr>
        </p15:guide>
        <p15:guide id="6" pos="7423">
          <p15:clr>
            <a:srgbClr val="F26B43"/>
          </p15:clr>
        </p15:guide>
        <p15:guide id="7" orient="horz" pos="245">
          <p15:clr>
            <a:srgbClr val="F26B43"/>
          </p15:clr>
        </p15:guide>
        <p15:guide id="8" orient="horz" pos="706">
          <p15:clr>
            <a:srgbClr val="F26B43"/>
          </p15:clr>
        </p15:guide>
        <p15:guide id="9" orient="horz" pos="83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5"/>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21" name="Object 20" hidden="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013103258"/>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hyperlink" Target="https://tools.hana.ondemand.com/" TargetMode="External"/><Relationship Id="rId2" Type="http://schemas.openxmlformats.org/officeDocument/2006/relationships/hyperlink" Target="https://www.eclipse.org/downloads/" TargetMode="Externa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4.bin"/><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5.bin"/><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6.bin"/><Relationship Id="rId1" Type="http://schemas.openxmlformats.org/officeDocument/2006/relationships/slideLayout" Target="../slideLayouts/slideLayout4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package" Target="../embeddings/Microsoft_Word_Document.docx"/><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package" Target="../embeddings/Microsoft_Word_Document1.docx"/><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2.xml.rels><?xml version="1.0" encoding="UTF-8" standalone="yes"?>
<Relationships xmlns="http://schemas.openxmlformats.org/package/2006/relationships"><Relationship Id="rId3" Type="http://schemas.openxmlformats.org/officeDocument/2006/relationships/hyperlink" Target="https://open.sap.com/courses/cp13" TargetMode="External"/><Relationship Id="rId2" Type="http://schemas.openxmlformats.org/officeDocument/2006/relationships/hyperlink" Target="https://blogs.sap.com/2022/04/30/steampunk-is-not-just-sci-fi-anymore/" TargetMode="External"/><Relationship Id="rId1" Type="http://schemas.openxmlformats.org/officeDocument/2006/relationships/slideLayout" Target="../slideLayouts/slideLayout81.xml"/><Relationship Id="rId6" Type="http://schemas.openxmlformats.org/officeDocument/2006/relationships/image" Target="../media/image48.png"/><Relationship Id="rId5" Type="http://schemas.openxmlformats.org/officeDocument/2006/relationships/hyperlink" Target="https://developers.sap.com/group.abap-env-restful-managed.html" TargetMode="External"/><Relationship Id="rId4" Type="http://schemas.openxmlformats.org/officeDocument/2006/relationships/hyperlink" Target="https://developers.sap.com/tutorials/abap-environment-deploy-cf-production.html"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3" Type="http://schemas.openxmlformats.org/officeDocument/2006/relationships/hyperlink" Target="https://help.sap.com/docs/SAP_EXTENSIBILITY_EXPLORER/757c85f07ab84278927025e6fd6ea6d2/8e69bf12ce58403ca9541c47dd708a25.html" TargetMode="External"/><Relationship Id="rId2" Type="http://schemas.openxmlformats.org/officeDocument/2006/relationships/hyperlink" Target="https://microlearning.opensap.com/media/Side-by-Side+Extensions+on+SAP+BTP+-+SAP++Business+Technology+Platform/1_bkutekla" TargetMode="Externa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6.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6.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6.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7.xml"/></Relationships>
</file>

<file path=ppt/slides/_rels/slide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9.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6.xml"/></Relationships>
</file>

<file path=ppt/slides/_rels/slide73.xml.rels><?xml version="1.0" encoding="UTF-8" standalone="yes"?>
<Relationships xmlns="http://schemas.openxmlformats.org/package/2006/relationships"><Relationship Id="rId3" Type="http://schemas.openxmlformats.org/officeDocument/2006/relationships/hyperlink" Target="https://blogs.sap.com/2018/10/02/how-to-check-your-custom-abap-code-for-sap-cloud-platform-abap-environment/" TargetMode="External"/><Relationship Id="rId2" Type="http://schemas.openxmlformats.org/officeDocument/2006/relationships/hyperlink" Target="https://saplearninghub.plateau.com/learning/user/deeplink.do?OWASP_CSRFTOKEN=HQ05-ROYU-JAT6-9L8R-BYOV-7LQ0-4DKK-1B7I&amp;linkId=ONLINE_CONTENT_STRUCTURE&amp;componentID=PSD_WEB_22365_EN&amp;componentTypeID=EXPERT_LED&amp;fromSF=Y&amp;revisionDate=1641544500000" TargetMode="External"/><Relationship Id="rId1" Type="http://schemas.openxmlformats.org/officeDocument/2006/relationships/slideLayout" Target="../slideLayouts/slideLayout70.xml"/><Relationship Id="rId4" Type="http://schemas.openxmlformats.org/officeDocument/2006/relationships/hyperlink" Target="https://developers.sap.com/tutorials/abap-environment-abapgit.html"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s.sap.com/tutorials/abap-environment-abapgit.html#4fb02bd2-081c-40c6-83c3-1e26050420fd" TargetMode="External"/><Relationship Id="rId2" Type="http://schemas.openxmlformats.org/officeDocument/2006/relationships/image" Target="../media/image62.jpg"/><Relationship Id="rId1" Type="http://schemas.openxmlformats.org/officeDocument/2006/relationships/slideLayout" Target="../slideLayouts/slideLayout8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82.xml"/><Relationship Id="rId6" Type="http://schemas.openxmlformats.org/officeDocument/2006/relationships/image" Target="../media/image64.wmf"/><Relationship Id="rId5" Type="http://schemas.openxmlformats.org/officeDocument/2006/relationships/oleObject" Target="../embeddings/oleObject7.bin"/><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8.bin"/><Relationship Id="rId1" Type="http://schemas.openxmlformats.org/officeDocument/2006/relationships/slideLayout" Target="../slideLayouts/slideLayout70.xml"/></Relationships>
</file>

<file path=ppt/slides/_rels/slide79.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9.bin"/><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7ECC06-3294-417E-CDF9-1295B1B5B658}"/>
              </a:ext>
            </a:extLst>
          </p:cNvPr>
          <p:cNvPicPr>
            <a:picLocks noChangeAspect="1"/>
          </p:cNvPicPr>
          <p:nvPr/>
        </p:nvPicPr>
        <p:blipFill rotWithShape="1">
          <a:blip r:embed="rId2"/>
          <a:srcRect l="6069" r="5042"/>
          <a:stretch/>
        </p:blipFill>
        <p:spPr>
          <a:xfrm>
            <a:off x="20" y="10"/>
            <a:ext cx="12191980" cy="685799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noFill/>
        </p:spPr>
      </p:pic>
      <p:sp>
        <p:nvSpPr>
          <p:cNvPr id="9" name="Title 3">
            <a:extLst>
              <a:ext uri="{FF2B5EF4-FFF2-40B4-BE49-F238E27FC236}">
                <a16:creationId xmlns:a16="http://schemas.microsoft.com/office/drawing/2014/main" id="{AF3F4428-8E8C-C172-3EE8-9B3AC4391DC7}"/>
              </a:ext>
            </a:extLst>
          </p:cNvPr>
          <p:cNvSpPr>
            <a:spLocks noGrp="1"/>
          </p:cNvSpPr>
          <p:nvPr>
            <p:ph type="ctrTitle"/>
          </p:nvPr>
        </p:nvSpPr>
        <p:spPr>
          <a:xfrm>
            <a:off x="805846" y="2819400"/>
            <a:ext cx="11386134" cy="1661993"/>
          </a:xfrm>
        </p:spPr>
        <p:txBody>
          <a:bodyPr wrap="square" anchor="b">
            <a:normAutofit/>
          </a:bodyPr>
          <a:lstStyle/>
          <a:p>
            <a:r>
              <a:rPr lang="en-IN" sz="5100" b="1" dirty="0"/>
              <a:t>SAP BTP – ABAP Extension SUIT</a:t>
            </a:r>
            <a:br>
              <a:rPr lang="en-GB" sz="5100" b="1" dirty="0"/>
            </a:br>
            <a:endParaRPr lang="en-US" sz="5100" dirty="0"/>
          </a:p>
        </p:txBody>
      </p:sp>
    </p:spTree>
    <p:extLst>
      <p:ext uri="{BB962C8B-B14F-4D97-AF65-F5344CB8AC3E}">
        <p14:creationId xmlns:p14="http://schemas.microsoft.com/office/powerpoint/2010/main" val="1811909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6192F-5165-5D40-5019-AD0496BE32F7}"/>
              </a:ext>
            </a:extLst>
          </p:cNvPr>
          <p:cNvPicPr>
            <a:picLocks noChangeAspect="1"/>
          </p:cNvPicPr>
          <p:nvPr/>
        </p:nvPicPr>
        <p:blipFill>
          <a:blip r:embed="rId2"/>
          <a:stretch>
            <a:fillRect/>
          </a:stretch>
        </p:blipFill>
        <p:spPr>
          <a:xfrm>
            <a:off x="11236" y="116632"/>
            <a:ext cx="11471920" cy="6408711"/>
          </a:xfrm>
          <a:prstGeom prst="rect">
            <a:avLst/>
          </a:prstGeom>
        </p:spPr>
      </p:pic>
    </p:spTree>
    <p:extLst>
      <p:ext uri="{BB962C8B-B14F-4D97-AF65-F5344CB8AC3E}">
        <p14:creationId xmlns:p14="http://schemas.microsoft.com/office/powerpoint/2010/main" val="2885494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A5BDF9-9B69-BCC7-C4AD-E9BAA0638FE6}"/>
              </a:ext>
            </a:extLst>
          </p:cNvPr>
          <p:cNvPicPr>
            <a:picLocks noChangeAspect="1"/>
          </p:cNvPicPr>
          <p:nvPr/>
        </p:nvPicPr>
        <p:blipFill>
          <a:blip r:embed="rId2"/>
          <a:stretch>
            <a:fillRect/>
          </a:stretch>
        </p:blipFill>
        <p:spPr>
          <a:xfrm>
            <a:off x="0" y="10160"/>
            <a:ext cx="11496600" cy="6525344"/>
          </a:xfrm>
          <a:prstGeom prst="rect">
            <a:avLst/>
          </a:prstGeom>
        </p:spPr>
      </p:pic>
    </p:spTree>
    <p:extLst>
      <p:ext uri="{BB962C8B-B14F-4D97-AF65-F5344CB8AC3E}">
        <p14:creationId xmlns:p14="http://schemas.microsoft.com/office/powerpoint/2010/main" val="32784997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FD0B8C-E048-F346-EAB4-6CBF63274A45}"/>
              </a:ext>
            </a:extLst>
          </p:cNvPr>
          <p:cNvSpPr>
            <a:spLocks noGrp="1"/>
          </p:cNvSpPr>
          <p:nvPr>
            <p:ph type="title"/>
          </p:nvPr>
        </p:nvSpPr>
        <p:spPr>
          <a:xfrm>
            <a:off x="476821" y="274320"/>
            <a:ext cx="11091787" cy="1757680"/>
          </a:xfrm>
        </p:spPr>
        <p:txBody>
          <a:bodyPr/>
          <a:lstStyle/>
          <a:p>
            <a:r>
              <a:rPr lang="en-IN" sz="3600" dirty="0"/>
              <a:t>Installation &amp; Connection Setup - ADT and BAS</a:t>
            </a:r>
            <a:br>
              <a:rPr lang="en-IN" sz="3600" b="1" u="sng" dirty="0"/>
            </a:br>
            <a:r>
              <a:rPr lang="en-IN" b="1" u="sng" dirty="0"/>
              <a:t>1.  Eclipse installation/ Add plugins</a:t>
            </a:r>
          </a:p>
        </p:txBody>
      </p:sp>
      <p:sp>
        <p:nvSpPr>
          <p:cNvPr id="5" name="Content Placeholder 2">
            <a:extLst>
              <a:ext uri="{FF2B5EF4-FFF2-40B4-BE49-F238E27FC236}">
                <a16:creationId xmlns:a16="http://schemas.microsoft.com/office/drawing/2014/main" id="{DF3EC769-F838-3EA8-3CBE-860670FFFFC4}"/>
              </a:ext>
            </a:extLst>
          </p:cNvPr>
          <p:cNvSpPr>
            <a:spLocks noGrp="1"/>
          </p:cNvSpPr>
          <p:nvPr>
            <p:ph type="body" sz="quarter" idx="10"/>
          </p:nvPr>
        </p:nvSpPr>
        <p:spPr>
          <a:xfrm>
            <a:off x="476821" y="2214880"/>
            <a:ext cx="4395043" cy="4184333"/>
          </a:xfrm>
        </p:spPr>
        <p:txBody>
          <a:bodyPr>
            <a:normAutofit/>
          </a:bodyPr>
          <a:lstStyle/>
          <a:p>
            <a:r>
              <a:rPr lang="en-IN" dirty="0"/>
              <a:t>Install the latest version of the eclipse from </a:t>
            </a:r>
            <a:r>
              <a:rPr lang="en-IN" dirty="0">
                <a:solidFill>
                  <a:srgbClr val="00B0F0"/>
                </a:solidFill>
                <a:hlinkClick r:id="rId2">
                  <a:extLst>
                    <a:ext uri="{A12FA001-AC4F-418D-AE19-62706E023703}">
                      <ahyp:hlinkClr xmlns:ahyp="http://schemas.microsoft.com/office/drawing/2018/hyperlinkcolor" val="tx"/>
                    </a:ext>
                  </a:extLst>
                </a:hlinkClick>
              </a:rPr>
              <a:t>here</a:t>
            </a:r>
            <a:endParaRPr lang="en-IN" dirty="0">
              <a:solidFill>
                <a:srgbClr val="00B0F0"/>
              </a:solidFill>
            </a:endParaRPr>
          </a:p>
          <a:p>
            <a:r>
              <a:rPr lang="en-IN" dirty="0"/>
              <a:t> To add the SAP Plugins.</a:t>
            </a:r>
          </a:p>
          <a:p>
            <a:pPr lvl="1"/>
            <a:r>
              <a:rPr lang="en-IN" dirty="0"/>
              <a:t>Go to the help menu and click on Install new software option.</a:t>
            </a:r>
          </a:p>
          <a:p>
            <a:pPr lvl="1"/>
            <a:r>
              <a:rPr lang="en-IN" dirty="0"/>
              <a:t>Go to </a:t>
            </a:r>
            <a:r>
              <a:rPr lang="en-IN" dirty="0">
                <a:solidFill>
                  <a:srgbClr val="00B0F0"/>
                </a:solidFill>
                <a:hlinkClick r:id="rId3">
                  <a:extLst>
                    <a:ext uri="{A12FA001-AC4F-418D-AE19-62706E023703}">
                      <ahyp:hlinkClr xmlns:ahyp="http://schemas.microsoft.com/office/drawing/2018/hyperlinkcolor" val="tx"/>
                    </a:ext>
                  </a:extLst>
                </a:hlinkClick>
              </a:rPr>
              <a:t>https://tools.hana.ondemand.com/</a:t>
            </a:r>
            <a:r>
              <a:rPr lang="en-IN" dirty="0">
                <a:solidFill>
                  <a:srgbClr val="00B0F0"/>
                </a:solidFill>
              </a:rPr>
              <a:t> </a:t>
            </a:r>
            <a:r>
              <a:rPr lang="en-IN" dirty="0"/>
              <a:t>and based on the compatible version of eclipse select the URL to install the SAP Plugins.</a:t>
            </a:r>
          </a:p>
          <a:p>
            <a:pPr lvl="1"/>
            <a:r>
              <a:rPr lang="en-IN" dirty="0"/>
              <a:t>The selected URL is then used in the eclipse to install the required SAP Plugins.</a:t>
            </a:r>
          </a:p>
          <a:p>
            <a:pPr marL="457200" lvl="1" indent="0">
              <a:buNone/>
            </a:pPr>
            <a:endParaRPr lang="en-IN" dirty="0"/>
          </a:p>
          <a:p>
            <a:pPr marL="457200" lvl="1" indent="0">
              <a:buNone/>
            </a:pPr>
            <a:endParaRPr lang="en-IN" dirty="0"/>
          </a:p>
        </p:txBody>
      </p:sp>
      <p:pic>
        <p:nvPicPr>
          <p:cNvPr id="6" name="Picture 5">
            <a:extLst>
              <a:ext uri="{FF2B5EF4-FFF2-40B4-BE49-F238E27FC236}">
                <a16:creationId xmlns:a16="http://schemas.microsoft.com/office/drawing/2014/main" id="{B6AA0118-0840-F0F5-AC6C-1BCA25F4424B}"/>
              </a:ext>
            </a:extLst>
          </p:cNvPr>
          <p:cNvPicPr>
            <a:picLocks noChangeAspect="1"/>
          </p:cNvPicPr>
          <p:nvPr/>
        </p:nvPicPr>
        <p:blipFill>
          <a:blip r:embed="rId4"/>
          <a:stretch>
            <a:fillRect/>
          </a:stretch>
        </p:blipFill>
        <p:spPr>
          <a:xfrm>
            <a:off x="5242560" y="2236187"/>
            <a:ext cx="6708885" cy="4163025"/>
          </a:xfrm>
          <a:prstGeom prst="rect">
            <a:avLst/>
          </a:prstGeom>
        </p:spPr>
      </p:pic>
    </p:spTree>
    <p:extLst>
      <p:ext uri="{BB962C8B-B14F-4D97-AF65-F5344CB8AC3E}">
        <p14:creationId xmlns:p14="http://schemas.microsoft.com/office/powerpoint/2010/main" val="31410389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DA45D7F-DE81-331C-3226-B063DCA44053}"/>
              </a:ext>
            </a:extLst>
          </p:cNvPr>
          <p:cNvSpPr txBox="1">
            <a:spLocks/>
          </p:cNvSpPr>
          <p:nvPr/>
        </p:nvSpPr>
        <p:spPr>
          <a:xfrm>
            <a:off x="479376" y="404664"/>
            <a:ext cx="10369152" cy="4320480"/>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IN" sz="20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There are two kinds of ABAP Projects in ADT.</a:t>
            </a:r>
          </a:p>
          <a:p>
            <a:pPr marL="177800" marR="0" lvl="1" indent="-177800" algn="l" defTabSz="914400" rtl="0" eaLnBrk="1" fontAlgn="auto" latinLnBrk="0" hangingPunct="1">
              <a:lnSpc>
                <a:spcPct val="100000"/>
              </a:lnSpc>
              <a:spcBef>
                <a:spcPts val="0"/>
              </a:spcBef>
              <a:spcAft>
                <a:spcPts val="600"/>
              </a:spcAft>
              <a:buClr>
                <a:srgbClr val="0070AD"/>
              </a:buClr>
              <a:buSzTx/>
              <a:buFont typeface="Wingdings" panose="05000000000000000000" pitchFamily="2" charset="2"/>
              <a:buChar char="§"/>
              <a:tabLst/>
              <a:defRPr/>
            </a:pPr>
            <a:r>
              <a:rPr kumimoji="0" lang="en-IN" sz="18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On-premise ABAP system</a:t>
            </a:r>
          </a:p>
          <a:p>
            <a:pPr marL="177800" marR="0" lvl="1" indent="-177800" algn="l" defTabSz="914400" rtl="0" eaLnBrk="1" fontAlgn="auto" latinLnBrk="0" hangingPunct="1">
              <a:lnSpc>
                <a:spcPct val="100000"/>
              </a:lnSpc>
              <a:spcBef>
                <a:spcPts val="0"/>
              </a:spcBef>
              <a:spcAft>
                <a:spcPts val="600"/>
              </a:spcAft>
              <a:buClr>
                <a:srgbClr val="0070AD"/>
              </a:buClr>
              <a:buSzTx/>
              <a:buFont typeface="Wingdings" panose="05000000000000000000" pitchFamily="2" charset="2"/>
              <a:buChar char="§"/>
              <a:tabLst/>
              <a:defRPr/>
            </a:pPr>
            <a:r>
              <a:rPr kumimoji="0" lang="en-IN" sz="18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ABAP Cloud Projects</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IN" sz="20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 ABAP Cloud Projects we used to connect either to SAP BTP ABAP or SAP S/4 HANA Cloud.</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IN" sz="20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endParaRPr>
          </a:p>
        </p:txBody>
      </p:sp>
      <p:pic>
        <p:nvPicPr>
          <p:cNvPr id="3" name="Image 22">
            <a:extLst>
              <a:ext uri="{FF2B5EF4-FFF2-40B4-BE49-F238E27FC236}">
                <a16:creationId xmlns:a16="http://schemas.microsoft.com/office/drawing/2014/main" id="{C50A6D56-A62C-84A3-638A-8AAE1A2165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4072" y="3138467"/>
            <a:ext cx="6264205" cy="4833624"/>
          </a:xfrm>
          <a:prstGeom prst="rect">
            <a:avLst/>
          </a:prstGeom>
        </p:spPr>
      </p:pic>
      <p:pic>
        <p:nvPicPr>
          <p:cNvPr id="6" name="Picture 5">
            <a:extLst>
              <a:ext uri="{FF2B5EF4-FFF2-40B4-BE49-F238E27FC236}">
                <a16:creationId xmlns:a16="http://schemas.microsoft.com/office/drawing/2014/main" id="{17A176E1-A6F1-2776-D736-8778DF6C0906}"/>
              </a:ext>
            </a:extLst>
          </p:cNvPr>
          <p:cNvPicPr>
            <a:picLocks noChangeAspect="1"/>
          </p:cNvPicPr>
          <p:nvPr/>
        </p:nvPicPr>
        <p:blipFill>
          <a:blip r:embed="rId3"/>
          <a:stretch>
            <a:fillRect/>
          </a:stretch>
        </p:blipFill>
        <p:spPr>
          <a:xfrm>
            <a:off x="983432" y="2564904"/>
            <a:ext cx="6768752" cy="3240360"/>
          </a:xfrm>
          <a:prstGeom prst="rect">
            <a:avLst/>
          </a:prstGeom>
        </p:spPr>
      </p:pic>
    </p:spTree>
    <p:extLst>
      <p:ext uri="{BB962C8B-B14F-4D97-AF65-F5344CB8AC3E}">
        <p14:creationId xmlns:p14="http://schemas.microsoft.com/office/powerpoint/2010/main" val="1205361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82061998-26CF-4661-942D-AAB70015F353}"/>
              </a:ext>
            </a:extLst>
          </p:cNvPr>
          <p:cNvSpPr/>
          <p:nvPr/>
        </p:nvSpPr>
        <p:spPr>
          <a:xfrm rot="20354984">
            <a:off x="4168074" y="218885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78000">
                <a:schemeClr val="accent1">
                  <a:alpha val="0"/>
                </a:schemeClr>
              </a:gs>
              <a:gs pos="16000">
                <a:schemeClr val="accent1">
                  <a:alpha val="0"/>
                </a:schemeClr>
              </a:gs>
              <a:gs pos="49000">
                <a:schemeClr val="accent1"/>
              </a:gs>
              <a:gs pos="31000">
                <a:schemeClr val="accent1"/>
              </a:gs>
            </a:gsLst>
            <a:lin ang="12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10" name="Title 1">
            <a:extLst>
              <a:ext uri="{FF2B5EF4-FFF2-40B4-BE49-F238E27FC236}">
                <a16:creationId xmlns:a16="http://schemas.microsoft.com/office/drawing/2014/main" id="{7E3F365D-E6F2-B6E8-CEB3-FE2D5BD72C80}"/>
              </a:ext>
            </a:extLst>
          </p:cNvPr>
          <p:cNvSpPr txBox="1">
            <a:spLocks/>
          </p:cNvSpPr>
          <p:nvPr/>
        </p:nvSpPr>
        <p:spPr>
          <a:xfrm>
            <a:off x="767408" y="777711"/>
            <a:ext cx="10058400" cy="443198"/>
          </a:xfrm>
          <a:prstGeom prst="rect">
            <a:avLst/>
          </a:prstGeom>
        </p:spPr>
        <p:txBody>
          <a:bodyPr vert="horz" wrap="square" lIns="0" tIns="0" rIns="0" bIns="0" rtlCol="0"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6000" b="0" i="0" u="none" strike="noStrike" kern="1200" cap="all" spc="0" normalizeH="0" baseline="0" noProof="0">
                <a:ln>
                  <a:noFill/>
                </a:ln>
                <a:solidFill>
                  <a:schemeClr val="bg1"/>
                </a:solidFill>
                <a:effectLst/>
                <a:uLnTx/>
                <a:uFillTx/>
                <a:latin typeface="+mj-lt"/>
                <a:ea typeface="+mj-ea"/>
                <a:cs typeface="+mj-cs"/>
              </a:defRPr>
            </a:lvl1pPr>
          </a:lstStyle>
          <a:p>
            <a:pPr marL="0" marR="0" lvl="0" indent="0" defTabSz="914400" rtl="0" eaLnBrk="1" fontAlgn="auto" latinLnBrk="0" hangingPunct="1">
              <a:lnSpc>
                <a:spcPct val="80000"/>
              </a:lnSpc>
              <a:spcBef>
                <a:spcPct val="0"/>
              </a:spcBef>
              <a:spcAft>
                <a:spcPts val="0"/>
              </a:spcAft>
              <a:buClrTx/>
              <a:buSzTx/>
              <a:buFontTx/>
              <a:buNone/>
              <a:tabLst/>
              <a:defRPr/>
            </a:pPr>
            <a:r>
              <a:rPr kumimoji="0" lang="en-IN" sz="3600" b="1" i="0" u="none" strike="noStrike" kern="1200" cap="all" spc="0" normalizeH="0" baseline="0" noProof="0">
                <a:ln>
                  <a:noFill/>
                </a:ln>
                <a:solidFill>
                  <a:srgbClr val="FFFFFF"/>
                </a:solidFill>
                <a:effectLst/>
                <a:uLnTx/>
                <a:uFillTx/>
                <a:latin typeface="Ubuntu Medium"/>
                <a:ea typeface="+mj-ea"/>
                <a:cs typeface="+mj-cs"/>
              </a:rPr>
              <a:t>BTP Setup and ABAP Trial Access </a:t>
            </a:r>
          </a:p>
        </p:txBody>
      </p:sp>
      <p:sp>
        <p:nvSpPr>
          <p:cNvPr id="11" name="Content Placeholder 2">
            <a:extLst>
              <a:ext uri="{FF2B5EF4-FFF2-40B4-BE49-F238E27FC236}">
                <a16:creationId xmlns:a16="http://schemas.microsoft.com/office/drawing/2014/main" id="{BA513B9B-8630-D01D-BBD4-3ADB6B899F1F}"/>
              </a:ext>
            </a:extLst>
          </p:cNvPr>
          <p:cNvSpPr txBox="1">
            <a:spLocks/>
          </p:cNvSpPr>
          <p:nvPr/>
        </p:nvSpPr>
        <p:spPr>
          <a:xfrm>
            <a:off x="836396" y="1628800"/>
            <a:ext cx="10058400" cy="4023360"/>
          </a:xfrm>
          <a:prstGeom prst="rect">
            <a:avLst/>
          </a:prstGeom>
        </p:spPr>
        <p:txBody>
          <a:bodyPr vert="horz"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Ubuntu" panose="020B0504030602030204" pitchFamily="34" charset="0"/>
                <a:ea typeface="+mn-ea"/>
                <a:cs typeface="+mn-cs"/>
              </a:defRPr>
            </a:lvl1pPr>
            <a:lvl2pPr marL="457200" indent="0" algn="ctr" defTabSz="914400" rtl="0" eaLnBrk="1" latinLnBrk="0" hangingPunct="1">
              <a:lnSpc>
                <a:spcPct val="100000"/>
              </a:lnSpc>
              <a:spcBef>
                <a:spcPts val="0"/>
              </a:spcBef>
              <a:spcAft>
                <a:spcPts val="600"/>
              </a:spcAft>
              <a:buClr>
                <a:schemeClr val="accent1"/>
              </a:buClr>
              <a:buFont typeface="Wingdings" panose="05000000000000000000" pitchFamily="2" charset="2"/>
              <a:buNone/>
              <a:defRPr sz="2000" kern="1200" baseline="0">
                <a:solidFill>
                  <a:schemeClr val="tx1"/>
                </a:solidFill>
                <a:latin typeface="Ubuntu" panose="020B0504030602030204" pitchFamily="34" charset="0"/>
                <a:ea typeface="+mn-ea"/>
                <a:cs typeface="+mn-cs"/>
              </a:defRPr>
            </a:lvl2pPr>
            <a:lvl3pPr marL="914400" indent="0" algn="ctr" defTabSz="914400" rtl="0" eaLnBrk="1" latinLnBrk="0" hangingPunct="1">
              <a:lnSpc>
                <a:spcPct val="100000"/>
              </a:lnSpc>
              <a:spcBef>
                <a:spcPts val="0"/>
              </a:spcBef>
              <a:spcAft>
                <a:spcPts val="600"/>
              </a:spcAft>
              <a:buClr>
                <a:schemeClr val="accent2"/>
              </a:buClr>
              <a:buFont typeface="Arial" panose="020B0604020202020204" pitchFamily="34" charset="0"/>
              <a:buNone/>
              <a:defRPr sz="1800" kern="1200" baseline="0">
                <a:solidFill>
                  <a:schemeClr val="tx1"/>
                </a:solidFill>
                <a:latin typeface="Ubuntu" panose="020B0504030602030204" pitchFamily="34" charset="0"/>
                <a:ea typeface="+mn-ea"/>
                <a:cs typeface="+mn-cs"/>
              </a:defRPr>
            </a:lvl3pPr>
            <a:lvl4pPr marL="1371600" indent="0" algn="ctr" defTabSz="914400" rtl="0" eaLnBrk="1" latinLnBrk="0" hangingPunct="1">
              <a:lnSpc>
                <a:spcPct val="100000"/>
              </a:lnSpc>
              <a:spcBef>
                <a:spcPts val="0"/>
              </a:spcBef>
              <a:spcAft>
                <a:spcPts val="600"/>
              </a:spcAft>
              <a:buClr>
                <a:schemeClr val="tx1"/>
              </a:buClr>
              <a:buFont typeface="Ubuntu" panose="020B0504030602030204" pitchFamily="34" charset="0"/>
              <a:buNone/>
              <a:defRPr sz="1600" kern="1200" baseline="0">
                <a:solidFill>
                  <a:schemeClr val="tx1"/>
                </a:solidFill>
                <a:latin typeface="Ubuntu" panose="020B0504030602030204" pitchFamily="34" charset="0"/>
                <a:ea typeface="+mn-ea"/>
                <a:cs typeface="+mn-cs"/>
              </a:defRPr>
            </a:lvl4pPr>
            <a:lvl5pPr marL="1828800" indent="0" algn="ctr"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baseline="0">
                <a:solidFill>
                  <a:schemeClr val="tx1"/>
                </a:solidFill>
                <a:latin typeface="Ubuntu" panose="020B0504030602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IN" sz="20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The attached document has steps to setup ABAP on Cloud Project.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IN" sz="20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cxnSp>
        <p:nvCxnSpPr>
          <p:cNvPr id="14" name="Straight Connector 13">
            <a:extLst>
              <a:ext uri="{FF2B5EF4-FFF2-40B4-BE49-F238E27FC236}">
                <a16:creationId xmlns:a16="http://schemas.microsoft.com/office/drawing/2014/main" id="{F31B2643-56A3-7A96-FF11-68321F2FA190}"/>
              </a:ext>
            </a:extLst>
          </p:cNvPr>
          <p:cNvCxnSpPr/>
          <p:nvPr/>
        </p:nvCxnSpPr>
        <p:spPr>
          <a:xfrm>
            <a:off x="839416" y="1412776"/>
            <a:ext cx="9986392"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graphicFrame>
        <p:nvGraphicFramePr>
          <p:cNvPr id="15" name="Object 14">
            <a:extLst>
              <a:ext uri="{FF2B5EF4-FFF2-40B4-BE49-F238E27FC236}">
                <a16:creationId xmlns:a16="http://schemas.microsoft.com/office/drawing/2014/main" id="{68C7B719-8C75-5490-C7E6-A52DAE33F123}"/>
              </a:ext>
            </a:extLst>
          </p:cNvPr>
          <p:cNvGraphicFramePr>
            <a:graphicFrameLocks noChangeAspect="1"/>
          </p:cNvGraphicFramePr>
          <p:nvPr>
            <p:extLst>
              <p:ext uri="{D42A27DB-BD31-4B8C-83A1-F6EECF244321}">
                <p14:modId xmlns:p14="http://schemas.microsoft.com/office/powerpoint/2010/main" val="2326204591"/>
              </p:ext>
            </p:extLst>
          </p:nvPr>
        </p:nvGraphicFramePr>
        <p:xfrm>
          <a:off x="4367808" y="2924944"/>
          <a:ext cx="1221029" cy="1127158"/>
        </p:xfrm>
        <a:graphic>
          <a:graphicData uri="http://schemas.openxmlformats.org/presentationml/2006/ole">
            <mc:AlternateContent xmlns:mc="http://schemas.openxmlformats.org/markup-compatibility/2006">
              <mc:Choice xmlns:v="urn:schemas-microsoft-com:vml" Requires="v">
                <p:oleObj name="Document" showAsIcon="1" r:id="rId2" imgW="914400" imgH="806400" progId="Word.Document.12">
                  <p:embed/>
                </p:oleObj>
              </mc:Choice>
              <mc:Fallback>
                <p:oleObj name="Document" showAsIcon="1" r:id="rId2" imgW="914400" imgH="806400" progId="Word.Document.12">
                  <p:embed/>
                  <p:pic>
                    <p:nvPicPr>
                      <p:cNvPr id="15" name="Object 14">
                        <a:extLst>
                          <a:ext uri="{FF2B5EF4-FFF2-40B4-BE49-F238E27FC236}">
                            <a16:creationId xmlns:a16="http://schemas.microsoft.com/office/drawing/2014/main" id="{68C7B719-8C75-5490-C7E6-A52DAE33F123}"/>
                          </a:ext>
                        </a:extLst>
                      </p:cNvPr>
                      <p:cNvPicPr/>
                      <p:nvPr/>
                    </p:nvPicPr>
                    <p:blipFill>
                      <a:blip r:embed="rId3"/>
                      <a:stretch>
                        <a:fillRect/>
                      </a:stretch>
                    </p:blipFill>
                    <p:spPr>
                      <a:xfrm>
                        <a:off x="4367808" y="2924944"/>
                        <a:ext cx="1221029" cy="1127158"/>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371912545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u="sng" dirty="0"/>
              <a:t>2.  Installation &amp; Connection Setup - BAS</a:t>
            </a:r>
          </a:p>
        </p:txBody>
      </p:sp>
      <p:graphicFrame>
        <p:nvGraphicFramePr>
          <p:cNvPr id="6" name="Object 5"/>
          <p:cNvGraphicFramePr>
            <a:graphicFrameLocks noChangeAspect="1"/>
          </p:cNvGraphicFramePr>
          <p:nvPr>
            <p:extLst>
              <p:ext uri="{D42A27DB-BD31-4B8C-83A1-F6EECF244321}">
                <p14:modId xmlns:p14="http://schemas.microsoft.com/office/powerpoint/2010/main" val="1506273447"/>
              </p:ext>
            </p:extLst>
          </p:nvPr>
        </p:nvGraphicFramePr>
        <p:xfrm>
          <a:off x="4561840" y="2160588"/>
          <a:ext cx="2367280" cy="2086292"/>
        </p:xfrm>
        <a:graphic>
          <a:graphicData uri="http://schemas.openxmlformats.org/presentationml/2006/ole">
            <mc:AlternateContent xmlns:mc="http://schemas.openxmlformats.org/markup-compatibility/2006">
              <mc:Choice xmlns:v="urn:schemas-microsoft-com:vml" Requires="v">
                <p:oleObj name="Document" showAsIcon="1" r:id="rId2" imgW="914400" imgH="806400" progId="Word.Document.12">
                  <p:embed/>
                </p:oleObj>
              </mc:Choice>
              <mc:Fallback>
                <p:oleObj name="Document" showAsIcon="1" r:id="rId2" imgW="914400" imgH="806400" progId="Word.Document.12">
                  <p:embed/>
                  <p:pic>
                    <p:nvPicPr>
                      <p:cNvPr id="6" name="Object 5"/>
                      <p:cNvPicPr/>
                      <p:nvPr/>
                    </p:nvPicPr>
                    <p:blipFill>
                      <a:blip r:embed="rId3"/>
                      <a:stretch>
                        <a:fillRect/>
                      </a:stretch>
                    </p:blipFill>
                    <p:spPr>
                      <a:xfrm>
                        <a:off x="4561840" y="2160588"/>
                        <a:ext cx="2367280" cy="2086292"/>
                      </a:xfrm>
                      <a:prstGeom prst="rect">
                        <a:avLst/>
                      </a:prstGeom>
                    </p:spPr>
                  </p:pic>
                </p:oleObj>
              </mc:Fallback>
            </mc:AlternateContent>
          </a:graphicData>
        </a:graphic>
      </p:graphicFrame>
    </p:spTree>
    <p:extLst>
      <p:ext uri="{BB962C8B-B14F-4D97-AF65-F5344CB8AC3E}">
        <p14:creationId xmlns:p14="http://schemas.microsoft.com/office/powerpoint/2010/main" val="282297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7ECC06-3294-417E-CDF9-1295B1B5B658}"/>
              </a:ext>
            </a:extLst>
          </p:cNvPr>
          <p:cNvPicPr>
            <a:picLocks noChangeAspect="1"/>
          </p:cNvPicPr>
          <p:nvPr/>
        </p:nvPicPr>
        <p:blipFill rotWithShape="1">
          <a:blip r:embed="rId2"/>
          <a:srcRect l="6069" r="5042"/>
          <a:stretch/>
        </p:blipFill>
        <p:spPr>
          <a:xfrm>
            <a:off x="20" y="10"/>
            <a:ext cx="12191980" cy="685799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noFill/>
        </p:spPr>
      </p:pic>
      <p:sp>
        <p:nvSpPr>
          <p:cNvPr id="9" name="Title 3">
            <a:extLst>
              <a:ext uri="{FF2B5EF4-FFF2-40B4-BE49-F238E27FC236}">
                <a16:creationId xmlns:a16="http://schemas.microsoft.com/office/drawing/2014/main" id="{AF3F4428-8E8C-C172-3EE8-9B3AC4391DC7}"/>
              </a:ext>
            </a:extLst>
          </p:cNvPr>
          <p:cNvSpPr>
            <a:spLocks noGrp="1"/>
          </p:cNvSpPr>
          <p:nvPr>
            <p:ph type="ctrTitle"/>
          </p:nvPr>
        </p:nvSpPr>
        <p:spPr>
          <a:xfrm>
            <a:off x="501046" y="2707640"/>
            <a:ext cx="11386134" cy="1661993"/>
          </a:xfrm>
        </p:spPr>
        <p:txBody>
          <a:bodyPr wrap="square" anchor="b">
            <a:normAutofit/>
          </a:bodyPr>
          <a:lstStyle/>
          <a:p>
            <a:r>
              <a:rPr lang="en-IN" dirty="0"/>
              <a:t>Hands-on Session on ADT</a:t>
            </a:r>
            <a:endParaRPr lang="en-US" sz="5100" dirty="0"/>
          </a:p>
        </p:txBody>
      </p:sp>
    </p:spTree>
    <p:extLst>
      <p:ext uri="{BB962C8B-B14F-4D97-AF65-F5344CB8AC3E}">
        <p14:creationId xmlns:p14="http://schemas.microsoft.com/office/powerpoint/2010/main" val="324127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75837F-A0D0-B46D-83B5-B1ABD4B82F59}"/>
              </a:ext>
            </a:extLst>
          </p:cNvPr>
          <p:cNvSpPr txBox="1"/>
          <p:nvPr/>
        </p:nvSpPr>
        <p:spPr>
          <a:xfrm>
            <a:off x="3479195" y="542471"/>
            <a:ext cx="5232400" cy="646331"/>
          </a:xfrm>
          <a:prstGeom prst="rect">
            <a:avLst/>
          </a:prstGeom>
          <a:noFill/>
        </p:spPr>
        <p:txBody>
          <a:bodyPr wrap="square" rtlCol="0">
            <a:spAutoFit/>
          </a:bodyPr>
          <a:lstStyle/>
          <a:p>
            <a:r>
              <a:rPr lang="en-IN" sz="3600" u="sng" dirty="0">
                <a:solidFill>
                  <a:schemeClr val="bg1"/>
                </a:solidFill>
                <a:latin typeface="+mj-lt"/>
              </a:rPr>
              <a:t>WORKING ON ADT</a:t>
            </a:r>
          </a:p>
        </p:txBody>
      </p:sp>
      <p:graphicFrame>
        <p:nvGraphicFramePr>
          <p:cNvPr id="9" name="Object 8">
            <a:extLst>
              <a:ext uri="{FF2B5EF4-FFF2-40B4-BE49-F238E27FC236}">
                <a16:creationId xmlns:a16="http://schemas.microsoft.com/office/drawing/2014/main" id="{6DB17ECD-6BAA-1978-84EF-16176F72BDDA}"/>
              </a:ext>
            </a:extLst>
          </p:cNvPr>
          <p:cNvGraphicFramePr>
            <a:graphicFrameLocks noChangeAspect="1"/>
          </p:cNvGraphicFramePr>
          <p:nvPr>
            <p:extLst>
              <p:ext uri="{D42A27DB-BD31-4B8C-83A1-F6EECF244321}">
                <p14:modId xmlns:p14="http://schemas.microsoft.com/office/powerpoint/2010/main" val="121877760"/>
              </p:ext>
            </p:extLst>
          </p:nvPr>
        </p:nvGraphicFramePr>
        <p:xfrm>
          <a:off x="5005613" y="1802788"/>
          <a:ext cx="1092599" cy="963612"/>
        </p:xfrm>
        <a:graphic>
          <a:graphicData uri="http://schemas.openxmlformats.org/presentationml/2006/ole">
            <mc:AlternateContent xmlns:mc="http://schemas.openxmlformats.org/markup-compatibility/2006">
              <mc:Choice xmlns:v="urn:schemas-microsoft-com:vml" Requires="v">
                <p:oleObj name="Document" showAsIcon="1" r:id="rId2" imgW="914400" imgH="806400" progId="Word.Document.12">
                  <p:embed/>
                </p:oleObj>
              </mc:Choice>
              <mc:Fallback>
                <p:oleObj name="Document" showAsIcon="1" r:id="rId2" imgW="914400" imgH="806400" progId="Word.Document.12">
                  <p:embed/>
                  <p:pic>
                    <p:nvPicPr>
                      <p:cNvPr id="9" name="Object 8">
                        <a:extLst>
                          <a:ext uri="{FF2B5EF4-FFF2-40B4-BE49-F238E27FC236}">
                            <a16:creationId xmlns:a16="http://schemas.microsoft.com/office/drawing/2014/main" id="{6DB17ECD-6BAA-1978-84EF-16176F72BDDA}"/>
                          </a:ext>
                        </a:extLst>
                      </p:cNvPr>
                      <p:cNvPicPr/>
                      <p:nvPr/>
                    </p:nvPicPr>
                    <p:blipFill>
                      <a:blip r:embed="rId3"/>
                      <a:stretch>
                        <a:fillRect/>
                      </a:stretch>
                    </p:blipFill>
                    <p:spPr>
                      <a:xfrm>
                        <a:off x="5005613" y="1802788"/>
                        <a:ext cx="1092599" cy="963612"/>
                      </a:xfrm>
                      <a:prstGeom prst="rect">
                        <a:avLst/>
                      </a:prstGeom>
                      <a:solidFill>
                        <a:schemeClr val="bg1"/>
                      </a:solidFill>
                    </p:spPr>
                  </p:pic>
                </p:oleObj>
              </mc:Fallback>
            </mc:AlternateContent>
          </a:graphicData>
        </a:graphic>
      </p:graphicFrame>
      <p:pic>
        <p:nvPicPr>
          <p:cNvPr id="10" name="Shape 02-Vibrant Blue" descr="A picture containing light, dark&#10;&#10;Description automatically generated">
            <a:extLst>
              <a:ext uri="{FF2B5EF4-FFF2-40B4-BE49-F238E27FC236}">
                <a16:creationId xmlns:a16="http://schemas.microsoft.com/office/drawing/2014/main" id="{724D1699-9AA8-FF0A-33C4-767F1A4A4F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5004" y="3483226"/>
            <a:ext cx="7315361" cy="3325468"/>
          </a:xfrm>
          <a:prstGeom prst="rect">
            <a:avLst/>
          </a:prstGeom>
        </p:spPr>
      </p:pic>
    </p:spTree>
    <p:extLst>
      <p:ext uri="{BB962C8B-B14F-4D97-AF65-F5344CB8AC3E}">
        <p14:creationId xmlns:p14="http://schemas.microsoft.com/office/powerpoint/2010/main" val="1754988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7ECC06-3294-417E-CDF9-1295B1B5B658}"/>
              </a:ext>
            </a:extLst>
          </p:cNvPr>
          <p:cNvPicPr>
            <a:picLocks noChangeAspect="1"/>
          </p:cNvPicPr>
          <p:nvPr/>
        </p:nvPicPr>
        <p:blipFill rotWithShape="1">
          <a:blip r:embed="rId2"/>
          <a:srcRect l="6069" r="5042"/>
          <a:stretch/>
        </p:blipFill>
        <p:spPr>
          <a:xfrm>
            <a:off x="20" y="10"/>
            <a:ext cx="12191980" cy="685799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noFill/>
        </p:spPr>
      </p:pic>
      <p:sp>
        <p:nvSpPr>
          <p:cNvPr id="9" name="Title 3">
            <a:extLst>
              <a:ext uri="{FF2B5EF4-FFF2-40B4-BE49-F238E27FC236}">
                <a16:creationId xmlns:a16="http://schemas.microsoft.com/office/drawing/2014/main" id="{AF3F4428-8E8C-C172-3EE8-9B3AC4391DC7}"/>
              </a:ext>
            </a:extLst>
          </p:cNvPr>
          <p:cNvSpPr>
            <a:spLocks noGrp="1"/>
          </p:cNvSpPr>
          <p:nvPr>
            <p:ph type="ctrTitle"/>
          </p:nvPr>
        </p:nvSpPr>
        <p:spPr>
          <a:xfrm>
            <a:off x="805846" y="2819400"/>
            <a:ext cx="11386134" cy="1661993"/>
          </a:xfrm>
        </p:spPr>
        <p:txBody>
          <a:bodyPr wrap="square" anchor="b">
            <a:normAutofit/>
          </a:bodyPr>
          <a:lstStyle/>
          <a:p>
            <a:r>
              <a:rPr lang="en-US" sz="5400" dirty="0"/>
              <a:t>SAP BTP – Application Development Environments</a:t>
            </a:r>
            <a:endParaRPr lang="en-US" sz="5100" dirty="0"/>
          </a:p>
        </p:txBody>
      </p:sp>
    </p:spTree>
    <p:extLst>
      <p:ext uri="{BB962C8B-B14F-4D97-AF65-F5344CB8AC3E}">
        <p14:creationId xmlns:p14="http://schemas.microsoft.com/office/powerpoint/2010/main" val="1907697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6FD1BE-44EC-4B02-B837-90370087B95B}"/>
              </a:ext>
            </a:extLst>
          </p:cNvPr>
          <p:cNvSpPr>
            <a:spLocks noGrp="1"/>
          </p:cNvSpPr>
          <p:nvPr>
            <p:ph type="title"/>
          </p:nvPr>
        </p:nvSpPr>
        <p:spPr>
          <a:xfrm>
            <a:off x="315930" y="100892"/>
            <a:ext cx="10947772" cy="716711"/>
          </a:xfrm>
        </p:spPr>
        <p:txBody>
          <a:bodyPr>
            <a:normAutofit/>
          </a:bodyPr>
          <a:lstStyle/>
          <a:p>
            <a:r>
              <a:rPr lang="en-US" b="1" u="sng">
                <a:solidFill>
                  <a:schemeClr val="tx1"/>
                </a:solidFill>
              </a:rPr>
              <a:t>SAP BTP – Application Development Environments</a:t>
            </a:r>
          </a:p>
        </p:txBody>
      </p:sp>
      <p:graphicFrame>
        <p:nvGraphicFramePr>
          <p:cNvPr id="5" name="Diagram 4">
            <a:extLst>
              <a:ext uri="{FF2B5EF4-FFF2-40B4-BE49-F238E27FC236}">
                <a16:creationId xmlns:a16="http://schemas.microsoft.com/office/drawing/2014/main" id="{3EF12585-6795-41B7-AF25-50F67FBD1E55}"/>
              </a:ext>
            </a:extLst>
          </p:cNvPr>
          <p:cNvGraphicFramePr/>
          <p:nvPr/>
        </p:nvGraphicFramePr>
        <p:xfrm>
          <a:off x="1898632" y="1981200"/>
          <a:ext cx="6864350" cy="4261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D56ACD77-6684-4F03-9161-430949CA45C9}"/>
              </a:ext>
            </a:extLst>
          </p:cNvPr>
          <p:cNvSpPr txBox="1">
            <a:spLocks/>
          </p:cNvSpPr>
          <p:nvPr/>
        </p:nvSpPr>
        <p:spPr>
          <a:xfrm>
            <a:off x="228600" y="1002268"/>
            <a:ext cx="9977438" cy="1343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a:solidFill>
                  <a:schemeClr val="accent2"/>
                </a:solidFill>
              </a:rPr>
              <a:t>Environments provides the runtimes, tools, technologies that you need to build the applications.</a:t>
            </a:r>
          </a:p>
          <a:p>
            <a:endParaRPr lang="en-US" sz="2200">
              <a:solidFill>
                <a:schemeClr val="accent2"/>
              </a:solidFill>
            </a:endParaRPr>
          </a:p>
          <a:p>
            <a:endParaRPr lang="en-US" sz="2200" b="1">
              <a:solidFill>
                <a:schemeClr val="accent1"/>
              </a:solidFill>
            </a:endParaRPr>
          </a:p>
        </p:txBody>
      </p:sp>
      <p:sp>
        <p:nvSpPr>
          <p:cNvPr id="2" name="TextBox 1">
            <a:extLst>
              <a:ext uri="{FF2B5EF4-FFF2-40B4-BE49-F238E27FC236}">
                <a16:creationId xmlns:a16="http://schemas.microsoft.com/office/drawing/2014/main" id="{91F0EC2F-883E-4286-8FAB-72F9CDE545F2}"/>
              </a:ext>
            </a:extLst>
          </p:cNvPr>
          <p:cNvSpPr txBox="1"/>
          <p:nvPr/>
        </p:nvSpPr>
        <p:spPr>
          <a:xfrm>
            <a:off x="8153400" y="5486400"/>
            <a:ext cx="2514600" cy="369332"/>
          </a:xfrm>
          <a:prstGeom prst="rect">
            <a:avLst/>
          </a:prstGeom>
          <a:solidFill>
            <a:schemeClr val="accent1">
              <a:lumMod val="60000"/>
              <a:lumOff val="40000"/>
            </a:schemeClr>
          </a:solidFill>
          <a:ln>
            <a:solidFill>
              <a:schemeClr val="accent1">
                <a:alpha val="97000"/>
              </a:schemeClr>
            </a:solidFill>
          </a:ln>
        </p:spPr>
        <p:txBody>
          <a:bodyPr wrap="square" rtlCol="0">
            <a:spAutoFit/>
          </a:bodyPr>
          <a:lstStyle/>
          <a:p>
            <a:pPr algn="ctr"/>
            <a:r>
              <a:rPr lang="en-US"/>
              <a:t>ABAP RAP MODEL</a:t>
            </a:r>
          </a:p>
        </p:txBody>
      </p:sp>
      <p:cxnSp>
        <p:nvCxnSpPr>
          <p:cNvPr id="6" name="Straight Arrow Connector 5">
            <a:extLst>
              <a:ext uri="{FF2B5EF4-FFF2-40B4-BE49-F238E27FC236}">
                <a16:creationId xmlns:a16="http://schemas.microsoft.com/office/drawing/2014/main" id="{1190E47C-E202-4567-9C1E-6EC94C46D779}"/>
              </a:ext>
            </a:extLst>
          </p:cNvPr>
          <p:cNvCxnSpPr>
            <a:cxnSpLocks/>
          </p:cNvCxnSpPr>
          <p:nvPr/>
        </p:nvCxnSpPr>
        <p:spPr>
          <a:xfrm>
            <a:off x="7315200" y="5671066"/>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386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p:blipFill>
        <p:spPr>
          <a:xfrm>
            <a:off x="7223124" y="-1"/>
            <a:ext cx="4968876" cy="6858000"/>
          </a:xfrm>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a:xfrm>
            <a:off x="337072" y="-76767"/>
            <a:ext cx="6627290" cy="1115442"/>
          </a:xfrm>
        </p:spPr>
        <p:txBody>
          <a:bodyPr/>
          <a:lstStyle/>
          <a:p>
            <a:r>
              <a:rPr lang="en-IN" sz="4800" b="1" dirty="0">
                <a:latin typeface="Ubuntu bold" panose="020B0804030602030204" pitchFamily="34" charset="0"/>
                <a:cs typeface="Calibri" panose="020F0502020204030204" pitchFamily="34" charset="0"/>
              </a:rPr>
              <a:t>Curriculum</a:t>
            </a:r>
            <a:endParaRPr lang="en-GB" sz="4800" dirty="0">
              <a:latin typeface="Ubuntu bold" panose="020B0804030602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337071" y="1505594"/>
            <a:ext cx="6757412" cy="3867622"/>
          </a:xfrm>
        </p:spPr>
        <p:txBody>
          <a:bodyPr>
            <a:noAutofit/>
          </a:bodyPr>
          <a:lstStyle/>
          <a:p>
            <a:pPr lvl="1">
              <a:lnSpc>
                <a:spcPct val="150000"/>
              </a:lnSpc>
              <a:buClr>
                <a:schemeClr val="tx1"/>
              </a:buClr>
              <a:buFont typeface="Wingdings" panose="05000000000000000000" pitchFamily="2" charset="2"/>
              <a:buChar char="Ø"/>
            </a:pPr>
            <a:r>
              <a:rPr lang="en-IN" dirty="0">
                <a:latin typeface="+mn-lt"/>
                <a:cs typeface="Times New Roman" panose="02020603050405020304" pitchFamily="18" charset="0"/>
              </a:rPr>
              <a:t> Introduction into SAP BTP ABAP Environment</a:t>
            </a:r>
          </a:p>
          <a:p>
            <a:pPr lvl="1">
              <a:lnSpc>
                <a:spcPct val="150000"/>
              </a:lnSpc>
              <a:buClr>
                <a:schemeClr val="tx1"/>
              </a:buClr>
              <a:buFont typeface="Wingdings" panose="05000000000000000000" pitchFamily="2" charset="2"/>
              <a:buChar char="Ø"/>
            </a:pPr>
            <a:r>
              <a:rPr lang="en-IN" dirty="0"/>
              <a:t> Hands-on Session on ADT</a:t>
            </a:r>
          </a:p>
          <a:p>
            <a:pPr lvl="1">
              <a:lnSpc>
                <a:spcPct val="150000"/>
              </a:lnSpc>
              <a:buClr>
                <a:schemeClr val="tx1"/>
              </a:buClr>
              <a:buFont typeface="Wingdings" panose="05000000000000000000" pitchFamily="2" charset="2"/>
              <a:buChar char="Ø"/>
            </a:pPr>
            <a:r>
              <a:rPr lang="en-IN" dirty="0"/>
              <a:t> SAP BTP Workflow</a:t>
            </a:r>
          </a:p>
          <a:p>
            <a:pPr lvl="1">
              <a:lnSpc>
                <a:spcPct val="150000"/>
              </a:lnSpc>
              <a:buClr>
                <a:schemeClr val="tx1"/>
              </a:buClr>
              <a:buFont typeface="Wingdings" panose="05000000000000000000" pitchFamily="2" charset="2"/>
              <a:buChar char="Ø"/>
            </a:pPr>
            <a:r>
              <a:rPr lang="en-IN" dirty="0">
                <a:latin typeface="+mn-lt"/>
                <a:cs typeface="Times New Roman" panose="02020603050405020304" pitchFamily="18" charset="0"/>
              </a:rPr>
              <a:t> </a:t>
            </a:r>
            <a:r>
              <a:rPr lang="en-IN" dirty="0"/>
              <a:t>Evolution of ABAP Programming Model - classical to RAP/CAP</a:t>
            </a:r>
          </a:p>
          <a:p>
            <a:pPr lvl="1">
              <a:lnSpc>
                <a:spcPct val="150000"/>
              </a:lnSpc>
              <a:buClr>
                <a:schemeClr val="tx1"/>
              </a:buClr>
              <a:buFont typeface="Wingdings" panose="05000000000000000000" pitchFamily="2" charset="2"/>
              <a:buChar char="Ø"/>
            </a:pPr>
            <a:r>
              <a:rPr lang="en-IN" dirty="0">
                <a:latin typeface="+mn-lt"/>
                <a:cs typeface="Times New Roman" panose="02020603050405020304" pitchFamily="18" charset="0"/>
              </a:rPr>
              <a:t> </a:t>
            </a:r>
            <a:r>
              <a:rPr lang="en-IN" dirty="0"/>
              <a:t>Explore CDS views using RAP</a:t>
            </a:r>
          </a:p>
          <a:p>
            <a:pPr lvl="1">
              <a:lnSpc>
                <a:spcPct val="150000"/>
              </a:lnSpc>
              <a:buClr>
                <a:schemeClr val="tx1"/>
              </a:buClr>
              <a:buFont typeface="Wingdings" panose="05000000000000000000" pitchFamily="2" charset="2"/>
              <a:buChar char="Ø"/>
            </a:pPr>
            <a:r>
              <a:rPr lang="en-IN" dirty="0">
                <a:latin typeface="+mn-lt"/>
                <a:cs typeface="Times New Roman" panose="02020603050405020304" pitchFamily="18" charset="0"/>
              </a:rPr>
              <a:t> Side by side extension Between SAP BTP ABAP and SAP Backend</a:t>
            </a:r>
          </a:p>
          <a:p>
            <a:pPr lvl="1">
              <a:lnSpc>
                <a:spcPct val="150000"/>
              </a:lnSpc>
              <a:buClr>
                <a:schemeClr val="tx1"/>
              </a:buClr>
              <a:buFont typeface="Wingdings" panose="05000000000000000000" pitchFamily="2" charset="2"/>
              <a:buChar char="Ø"/>
            </a:pPr>
            <a:r>
              <a:rPr lang="en-IN" dirty="0">
                <a:latin typeface="+mn-lt"/>
                <a:cs typeface="Times New Roman" panose="02020603050405020304" pitchFamily="18" charset="0"/>
              </a:rPr>
              <a:t> </a:t>
            </a:r>
            <a:r>
              <a:rPr lang="en-IN" dirty="0"/>
              <a:t>Explore ABAPGIT</a:t>
            </a:r>
            <a:endParaRPr lang="en-IN" dirty="0">
              <a:latin typeface="+mn-lt"/>
              <a:cs typeface="Times New Roman" panose="02020603050405020304" pitchFamily="18" charset="0"/>
            </a:endParaRPr>
          </a:p>
        </p:txBody>
      </p:sp>
      <p:sp>
        <p:nvSpPr>
          <p:cNvPr id="16" name="Graphic 1">
            <a:extLst>
              <a:ext uri="{FF2B5EF4-FFF2-40B4-BE49-F238E27FC236}">
                <a16:creationId xmlns:a16="http://schemas.microsoft.com/office/drawing/2014/main" id="{21B2CF7E-E8F6-4A2F-9828-4F9A39B0864F}"/>
              </a:ext>
            </a:extLst>
          </p:cNvPr>
          <p:cNvSpPr/>
          <p:nvPr/>
        </p:nvSpPr>
        <p:spPr>
          <a:xfrm rot="20535171">
            <a:off x="2013961" y="72207"/>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grpSp>
        <p:nvGrpSpPr>
          <p:cNvPr id="6" name="Groupe 1">
            <a:extLst>
              <a:ext uri="{FF2B5EF4-FFF2-40B4-BE49-F238E27FC236}">
                <a16:creationId xmlns:a16="http://schemas.microsoft.com/office/drawing/2014/main" id="{ACC7BDF4-00C2-4C4F-9FD8-12B21F524232}"/>
              </a:ext>
            </a:extLst>
          </p:cNvPr>
          <p:cNvGrpSpPr>
            <a:grpSpLocks noChangeAspect="1"/>
          </p:cNvGrpSpPr>
          <p:nvPr/>
        </p:nvGrpSpPr>
        <p:grpSpPr>
          <a:xfrm>
            <a:off x="11562163" y="205059"/>
            <a:ext cx="419436" cy="388988"/>
            <a:chOff x="11501102" y="171573"/>
            <a:chExt cx="419436" cy="388988"/>
          </a:xfrm>
        </p:grpSpPr>
        <p:sp>
          <p:nvSpPr>
            <p:cNvPr id="7" name="Freeform 13">
              <a:extLst>
                <a:ext uri="{FF2B5EF4-FFF2-40B4-BE49-F238E27FC236}">
                  <a16:creationId xmlns:a16="http://schemas.microsoft.com/office/drawing/2014/main" id="{F068B8D4-1581-457A-937F-6C62D13C53C6}"/>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14">
              <a:extLst>
                <a:ext uri="{FF2B5EF4-FFF2-40B4-BE49-F238E27FC236}">
                  <a16:creationId xmlns:a16="http://schemas.microsoft.com/office/drawing/2014/main" id="{B87FC487-0D48-46E0-9300-AEC2E8A1BBB4}"/>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A5B63-6AD4-471A-A1F2-52B4EF76005C}"/>
              </a:ext>
            </a:extLst>
          </p:cNvPr>
          <p:cNvSpPr>
            <a:spLocks noGrp="1"/>
          </p:cNvSpPr>
          <p:nvPr>
            <p:ph type="title"/>
          </p:nvPr>
        </p:nvSpPr>
        <p:spPr>
          <a:xfrm>
            <a:off x="404813" y="37478"/>
            <a:ext cx="10947772" cy="716711"/>
          </a:xfrm>
        </p:spPr>
        <p:txBody>
          <a:bodyPr>
            <a:normAutofit/>
          </a:bodyPr>
          <a:lstStyle/>
          <a:p>
            <a:r>
              <a:rPr lang="en-US" sz="2800" b="1" u="sng">
                <a:solidFill>
                  <a:schemeClr val="tx1"/>
                </a:solidFill>
              </a:rPr>
              <a:t>ABAP ENVIRONMENT</a:t>
            </a:r>
          </a:p>
        </p:txBody>
      </p:sp>
      <p:sp>
        <p:nvSpPr>
          <p:cNvPr id="3" name="Content Placeholder 2">
            <a:extLst>
              <a:ext uri="{FF2B5EF4-FFF2-40B4-BE49-F238E27FC236}">
                <a16:creationId xmlns:a16="http://schemas.microsoft.com/office/drawing/2014/main" id="{DA0ED2C6-7EF3-48EC-AE0F-EBAD288F2D63}"/>
              </a:ext>
            </a:extLst>
          </p:cNvPr>
          <p:cNvSpPr>
            <a:spLocks noGrp="1"/>
          </p:cNvSpPr>
          <p:nvPr>
            <p:ph idx="4294967295"/>
          </p:nvPr>
        </p:nvSpPr>
        <p:spPr>
          <a:xfrm>
            <a:off x="404813" y="1828800"/>
            <a:ext cx="10972799" cy="4633913"/>
          </a:xfrm>
        </p:spPr>
        <p:txBody>
          <a:bodyPr>
            <a:normAutofit/>
          </a:bodyPr>
          <a:lstStyle/>
          <a:p>
            <a:pPr marL="342900" indent="-342900">
              <a:lnSpc>
                <a:spcPct val="150000"/>
              </a:lnSpc>
              <a:buFont typeface="Arial" panose="020B0604020202020204" pitchFamily="34" charset="0"/>
              <a:buChar char="•"/>
            </a:pPr>
            <a:r>
              <a:rPr lang="en-US" sz="2000"/>
              <a:t>ABAP environment is a new space we can create within Cloud Foundry environment for ABAP development. </a:t>
            </a:r>
          </a:p>
          <a:p>
            <a:pPr marL="342900" indent="-342900">
              <a:lnSpc>
                <a:spcPct val="150000"/>
              </a:lnSpc>
              <a:buFont typeface="Arial" panose="020B0604020202020204" pitchFamily="34" charset="0"/>
              <a:buChar char="•"/>
            </a:pPr>
            <a:r>
              <a:rPr lang="en-US" sz="2000"/>
              <a:t>Let's you transform existing ABAP-based custom code or make extensions to the cloud.</a:t>
            </a:r>
          </a:p>
          <a:p>
            <a:pPr marL="342900" indent="-342900">
              <a:lnSpc>
                <a:spcPct val="150000"/>
              </a:lnSpc>
              <a:buFont typeface="Arial" panose="020B0604020202020204" pitchFamily="34" charset="0"/>
              <a:buChar char="•"/>
            </a:pPr>
            <a:r>
              <a:rPr lang="en-US" sz="2000"/>
              <a:t>ABAP environment supports the ABAP RESTful Application Programming Model including SAP Fiori and Core Data Services (CDS).</a:t>
            </a:r>
          </a:p>
          <a:p>
            <a:pPr marL="342900" indent="-342900">
              <a:lnSpc>
                <a:spcPct val="150000"/>
              </a:lnSpc>
              <a:buFont typeface="Arial" panose="020B0604020202020204" pitchFamily="34" charset="0"/>
              <a:buChar char="•"/>
            </a:pPr>
            <a:r>
              <a:rPr lang="en-US" sz="2000"/>
              <a:t>ABAP environment can be integrated with other SAP BTP services, such as SAP Destination service, SAP Launchpad service, SAP Workflow Management, and SAP Interactive Forms by Adobe</a:t>
            </a:r>
            <a:r>
              <a:rPr lang="en-US"/>
              <a:t>.</a:t>
            </a:r>
          </a:p>
        </p:txBody>
      </p:sp>
      <p:sp>
        <p:nvSpPr>
          <p:cNvPr id="4" name="Title 1">
            <a:extLst>
              <a:ext uri="{FF2B5EF4-FFF2-40B4-BE49-F238E27FC236}">
                <a16:creationId xmlns:a16="http://schemas.microsoft.com/office/drawing/2014/main" id="{0E727D53-DDD4-4E22-B81C-F2BAFD4928C9}"/>
              </a:ext>
            </a:extLst>
          </p:cNvPr>
          <p:cNvSpPr txBox="1">
            <a:spLocks/>
          </p:cNvSpPr>
          <p:nvPr/>
        </p:nvSpPr>
        <p:spPr>
          <a:xfrm>
            <a:off x="404813" y="914400"/>
            <a:ext cx="10410825" cy="11564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accent2"/>
                </a:solidFill>
              </a:rPr>
              <a:t>Allows you to create extensions for ABAP-based products, such as S/4 HANA Cloud &amp; make new applications</a:t>
            </a:r>
          </a:p>
          <a:p>
            <a:endParaRPr lang="en-US" sz="3600" b="1">
              <a:solidFill>
                <a:schemeClr val="accent1"/>
              </a:solidFill>
            </a:endParaRPr>
          </a:p>
        </p:txBody>
      </p:sp>
    </p:spTree>
    <p:extLst>
      <p:ext uri="{BB962C8B-B14F-4D97-AF65-F5344CB8AC3E}">
        <p14:creationId xmlns:p14="http://schemas.microsoft.com/office/powerpoint/2010/main" val="921065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DBD5-1633-4BA4-A8A6-9EE94D50BA8D}"/>
              </a:ext>
            </a:extLst>
          </p:cNvPr>
          <p:cNvSpPr>
            <a:spLocks noGrp="1"/>
          </p:cNvSpPr>
          <p:nvPr>
            <p:ph type="title"/>
          </p:nvPr>
        </p:nvSpPr>
        <p:spPr>
          <a:xfrm>
            <a:off x="462280" y="152400"/>
            <a:ext cx="10515600" cy="642938"/>
          </a:xfrm>
        </p:spPr>
        <p:txBody>
          <a:bodyPr>
            <a:normAutofit/>
          </a:bodyPr>
          <a:lstStyle/>
          <a:p>
            <a:r>
              <a:rPr lang="en-US" b="1" u="sng">
                <a:solidFill>
                  <a:schemeClr val="tx1"/>
                </a:solidFill>
              </a:rPr>
              <a:t>ABAP</a:t>
            </a:r>
            <a:r>
              <a:rPr lang="en-US" sz="2500" b="1" u="sng">
                <a:solidFill>
                  <a:schemeClr val="tx1"/>
                </a:solidFill>
              </a:rPr>
              <a:t> RESTful Application Programming Model (</a:t>
            </a:r>
            <a:r>
              <a:rPr lang="en-US" sz="2500" b="1" u="sng">
                <a:solidFill>
                  <a:schemeClr val="accent2">
                    <a:lumMod val="75000"/>
                  </a:schemeClr>
                </a:solidFill>
              </a:rPr>
              <a:t>RAP</a:t>
            </a:r>
            <a:r>
              <a:rPr lang="en-US" sz="2500" b="1" u="sng">
                <a:solidFill>
                  <a:schemeClr val="tx1"/>
                </a:solidFill>
              </a:rPr>
              <a:t>)</a:t>
            </a:r>
          </a:p>
        </p:txBody>
      </p:sp>
      <p:sp>
        <p:nvSpPr>
          <p:cNvPr id="3" name="Content Placeholder 2">
            <a:extLst>
              <a:ext uri="{FF2B5EF4-FFF2-40B4-BE49-F238E27FC236}">
                <a16:creationId xmlns:a16="http://schemas.microsoft.com/office/drawing/2014/main" id="{D77F6C39-7C99-4D47-B621-1D575E4C515D}"/>
              </a:ext>
            </a:extLst>
          </p:cNvPr>
          <p:cNvSpPr>
            <a:spLocks noGrp="1"/>
          </p:cNvSpPr>
          <p:nvPr>
            <p:ph idx="1"/>
          </p:nvPr>
        </p:nvSpPr>
        <p:spPr>
          <a:xfrm>
            <a:off x="462280" y="1253331"/>
            <a:ext cx="10515600" cy="4351338"/>
          </a:xfrm>
        </p:spPr>
        <p:txBody>
          <a:bodyPr>
            <a:normAutofit/>
          </a:bodyPr>
          <a:lstStyle/>
          <a:p>
            <a:pPr marL="342900" indent="-342900">
              <a:lnSpc>
                <a:spcPct val="150000"/>
              </a:lnSpc>
              <a:buFont typeface="Arial" panose="020B0604020202020204" pitchFamily="34" charset="0"/>
              <a:buChar char="•"/>
            </a:pPr>
            <a:r>
              <a:rPr lang="en-US" sz="2000"/>
              <a:t>The ABAP RESTful Application Programming Model defines the architecture for efficient end-to-end development of intrinsically SAP HANA-optimized OData services (such as SAP Fiori apps) in the ABAP environment. </a:t>
            </a:r>
          </a:p>
          <a:p>
            <a:pPr marL="342900" indent="-342900">
              <a:lnSpc>
                <a:spcPct val="150000"/>
              </a:lnSpc>
              <a:buFont typeface="Arial" panose="020B0604020202020204" pitchFamily="34" charset="0"/>
              <a:buChar char="•"/>
            </a:pPr>
            <a:r>
              <a:rPr lang="en-US" sz="2000"/>
              <a:t>It supports the development of all types of Fiori applications as well as publishing Web APIs.</a:t>
            </a:r>
          </a:p>
          <a:p>
            <a:pPr marL="342900" indent="-342900">
              <a:lnSpc>
                <a:spcPct val="150000"/>
              </a:lnSpc>
              <a:buFont typeface="Arial" panose="020B0604020202020204" pitchFamily="34" charset="0"/>
              <a:buChar char="•"/>
            </a:pPr>
            <a:r>
              <a:rPr lang="en-US" sz="2000"/>
              <a:t>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a:t>
            </a:r>
          </a:p>
          <a:p>
            <a:endParaRPr lang="en-US"/>
          </a:p>
        </p:txBody>
      </p:sp>
    </p:spTree>
    <p:extLst>
      <p:ext uri="{BB962C8B-B14F-4D97-AF65-F5344CB8AC3E}">
        <p14:creationId xmlns:p14="http://schemas.microsoft.com/office/powerpoint/2010/main" val="30373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D880-2E74-45A7-9D84-FB13FA12C33E}"/>
              </a:ext>
            </a:extLst>
          </p:cNvPr>
          <p:cNvSpPr>
            <a:spLocks noGrp="1"/>
          </p:cNvSpPr>
          <p:nvPr>
            <p:ph type="title"/>
          </p:nvPr>
        </p:nvSpPr>
        <p:spPr>
          <a:xfrm>
            <a:off x="404813" y="0"/>
            <a:ext cx="10947772" cy="716711"/>
          </a:xfrm>
        </p:spPr>
        <p:txBody>
          <a:bodyPr/>
          <a:lstStyle/>
          <a:p>
            <a:r>
              <a:rPr lang="en-US" b="1" u="sng"/>
              <a:t>ABAP </a:t>
            </a:r>
            <a:r>
              <a:rPr lang="en-US" sz="2500" b="1" u="sng"/>
              <a:t>RESTful</a:t>
            </a:r>
            <a:r>
              <a:rPr lang="en-US" b="1" u="sng"/>
              <a:t> Application Programming Model</a:t>
            </a:r>
          </a:p>
        </p:txBody>
      </p:sp>
      <p:sp>
        <p:nvSpPr>
          <p:cNvPr id="3" name="Content Placeholder 2">
            <a:extLst>
              <a:ext uri="{FF2B5EF4-FFF2-40B4-BE49-F238E27FC236}">
                <a16:creationId xmlns:a16="http://schemas.microsoft.com/office/drawing/2014/main" id="{E0034868-2185-4538-A09B-BBB9A6C3609A}"/>
              </a:ext>
            </a:extLst>
          </p:cNvPr>
          <p:cNvSpPr>
            <a:spLocks noGrp="1"/>
          </p:cNvSpPr>
          <p:nvPr>
            <p:ph idx="1"/>
          </p:nvPr>
        </p:nvSpPr>
        <p:spPr>
          <a:xfrm>
            <a:off x="404813" y="990600"/>
            <a:ext cx="11376880" cy="5135563"/>
          </a:xfrm>
        </p:spPr>
        <p:txBody>
          <a:bodyPr/>
          <a:lstStyle/>
          <a:p>
            <a:r>
              <a:rPr lang="en-US" b="1" dirty="0">
                <a:solidFill>
                  <a:schemeClr val="accent2"/>
                </a:solidFill>
              </a:rPr>
              <a:t>The ABAP RESTful Application Programming Model is available in the following products:</a:t>
            </a:r>
          </a:p>
          <a:p>
            <a:pPr marL="520700" lvl="1" indent="-342900">
              <a:buFont typeface="Arial" panose="020B0604020202020204" pitchFamily="34" charset="0"/>
              <a:buChar char="•"/>
            </a:pPr>
            <a:r>
              <a:rPr lang="en-US" dirty="0"/>
              <a:t>SAP BTP ABAP environment</a:t>
            </a:r>
          </a:p>
          <a:p>
            <a:pPr marL="520700" lvl="1" indent="-342900">
              <a:buFont typeface="Arial" panose="020B0604020202020204" pitchFamily="34" charset="0"/>
              <a:buChar char="•"/>
            </a:pPr>
            <a:r>
              <a:rPr lang="en-US" dirty="0"/>
              <a:t>SAP </a:t>
            </a:r>
            <a:r>
              <a:rPr lang="en-US"/>
              <a:t>S/4HANA Cloud</a:t>
            </a:r>
            <a:endParaRPr lang="en-US" dirty="0"/>
          </a:p>
          <a:p>
            <a:pPr marL="520700" lvl="1" indent="-3429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5D74CBA5-1AED-4508-96DA-2C4EB6C2EF87}"/>
              </a:ext>
            </a:extLst>
          </p:cNvPr>
          <p:cNvPicPr>
            <a:picLocks noChangeAspect="1"/>
          </p:cNvPicPr>
          <p:nvPr/>
        </p:nvPicPr>
        <p:blipFill>
          <a:blip r:embed="rId2"/>
          <a:stretch>
            <a:fillRect/>
          </a:stretch>
        </p:blipFill>
        <p:spPr>
          <a:xfrm>
            <a:off x="2419359" y="2656339"/>
            <a:ext cx="7105641" cy="3761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630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2D6B-BA28-4348-94B1-59C2CD52AFDE}"/>
              </a:ext>
            </a:extLst>
          </p:cNvPr>
          <p:cNvSpPr>
            <a:spLocks noGrp="1"/>
          </p:cNvSpPr>
          <p:nvPr>
            <p:ph type="title"/>
          </p:nvPr>
        </p:nvSpPr>
        <p:spPr>
          <a:xfrm>
            <a:off x="457200" y="228600"/>
            <a:ext cx="10591800" cy="685800"/>
          </a:xfrm>
        </p:spPr>
        <p:txBody>
          <a:bodyPr>
            <a:normAutofit/>
          </a:bodyPr>
          <a:lstStyle/>
          <a:p>
            <a:r>
              <a:rPr lang="en-US" sz="2400" b="1" u="sng">
                <a:solidFill>
                  <a:schemeClr val="tx1"/>
                </a:solidFill>
              </a:rPr>
              <a:t>EVOLUTION OF THE ABAP PROGRAMMING MODEL</a:t>
            </a:r>
          </a:p>
        </p:txBody>
      </p:sp>
      <p:pic>
        <p:nvPicPr>
          <p:cNvPr id="5" name="Picture 4">
            <a:extLst>
              <a:ext uri="{FF2B5EF4-FFF2-40B4-BE49-F238E27FC236}">
                <a16:creationId xmlns:a16="http://schemas.microsoft.com/office/drawing/2014/main" id="{AB5A80DC-FB57-4244-B129-58655A8BDF07}"/>
              </a:ext>
            </a:extLst>
          </p:cNvPr>
          <p:cNvPicPr>
            <a:picLocks noChangeAspect="1"/>
          </p:cNvPicPr>
          <p:nvPr/>
        </p:nvPicPr>
        <p:blipFill>
          <a:blip r:embed="rId2"/>
          <a:stretch>
            <a:fillRect/>
          </a:stretch>
        </p:blipFill>
        <p:spPr>
          <a:xfrm>
            <a:off x="876300" y="1717050"/>
            <a:ext cx="10439400" cy="3423900"/>
          </a:xfrm>
          <a:prstGeom prst="rect">
            <a:avLst/>
          </a:prstGeom>
          <a:noFill/>
          <a:ln>
            <a:solidFill>
              <a:schemeClr val="accent1">
                <a:alpha val="95000"/>
              </a:schemeClr>
            </a:solidFill>
          </a:ln>
        </p:spPr>
      </p:pic>
    </p:spTree>
    <p:extLst>
      <p:ext uri="{BB962C8B-B14F-4D97-AF65-F5344CB8AC3E}">
        <p14:creationId xmlns:p14="http://schemas.microsoft.com/office/powerpoint/2010/main" val="885297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06D9EA-CDD4-4BA6-BB43-7A31AB7EE340}"/>
              </a:ext>
            </a:extLst>
          </p:cNvPr>
          <p:cNvSpPr txBox="1"/>
          <p:nvPr/>
        </p:nvSpPr>
        <p:spPr>
          <a:xfrm>
            <a:off x="4223792" y="2967335"/>
            <a:ext cx="6979920" cy="923330"/>
          </a:xfrm>
          <a:prstGeom prst="rect">
            <a:avLst/>
          </a:prstGeom>
          <a:noFill/>
        </p:spPr>
        <p:txBody>
          <a:bodyPr wrap="square">
            <a:spAutoFit/>
          </a:bodyPr>
          <a:lstStyle/>
          <a:p>
            <a:r>
              <a:rPr lang="en-US" sz="5400" b="1">
                <a:solidFill>
                  <a:schemeClr val="bg2"/>
                </a:solidFill>
              </a:rPr>
              <a:t>RAP – KEY PLAYERS</a:t>
            </a:r>
            <a:endParaRPr lang="en-IN" sz="5400">
              <a:solidFill>
                <a:schemeClr val="bg2"/>
              </a:solidFill>
            </a:endParaRPr>
          </a:p>
        </p:txBody>
      </p:sp>
    </p:spTree>
    <p:extLst>
      <p:ext uri="{BB962C8B-B14F-4D97-AF65-F5344CB8AC3E}">
        <p14:creationId xmlns:p14="http://schemas.microsoft.com/office/powerpoint/2010/main" val="16717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CE6AD-9278-4532-8292-691C2311DF52}"/>
              </a:ext>
            </a:extLst>
          </p:cNvPr>
          <p:cNvSpPr>
            <a:spLocks noGrp="1"/>
          </p:cNvSpPr>
          <p:nvPr>
            <p:ph type="ctrTitle"/>
          </p:nvPr>
        </p:nvSpPr>
        <p:spPr>
          <a:xfrm>
            <a:off x="109092" y="1628800"/>
            <a:ext cx="5976664" cy="2143983"/>
          </a:xfrm>
        </p:spPr>
        <p:txBody>
          <a:bodyPr wrap="square" anchor="b">
            <a:normAutofit/>
          </a:bodyPr>
          <a:lstStyle/>
          <a:p>
            <a:r>
              <a:rPr lang="en-US" sz="4000" b="1"/>
              <a:t>RAP – KEY PLAYERS</a:t>
            </a:r>
            <a:endParaRPr lang="en-IN" sz="4000"/>
          </a:p>
        </p:txBody>
      </p:sp>
      <p:sp>
        <p:nvSpPr>
          <p:cNvPr id="1026" name="Picture Placeholder 1025">
            <a:extLst>
              <a:ext uri="{FF2B5EF4-FFF2-40B4-BE49-F238E27FC236}">
                <a16:creationId xmlns:a16="http://schemas.microsoft.com/office/drawing/2014/main" id="{2DDF23FA-1DC9-4500-A7D1-F43C2A17CABB}"/>
              </a:ext>
            </a:extLst>
          </p:cNvPr>
          <p:cNvSpPr>
            <a:spLocks noGrp="1"/>
          </p:cNvSpPr>
          <p:nvPr>
            <p:ph type="pic" sz="quarter" idx="10"/>
          </p:nvPr>
        </p:nvSpPr>
        <p:spPr/>
      </p:sp>
      <p:pic>
        <p:nvPicPr>
          <p:cNvPr id="1027" name="Picture 1026">
            <a:extLst>
              <a:ext uri="{FF2B5EF4-FFF2-40B4-BE49-F238E27FC236}">
                <a16:creationId xmlns:a16="http://schemas.microsoft.com/office/drawing/2014/main" id="{28850A2F-6292-4FFA-B3AC-5EB988AA55FD}"/>
              </a:ext>
            </a:extLst>
          </p:cNvPr>
          <p:cNvPicPr>
            <a:picLocks noChangeAspect="1"/>
          </p:cNvPicPr>
          <p:nvPr/>
        </p:nvPicPr>
        <p:blipFill>
          <a:blip r:embed="rId2"/>
          <a:stretch>
            <a:fillRect/>
          </a:stretch>
        </p:blipFill>
        <p:spPr>
          <a:xfrm>
            <a:off x="5303837" y="-1179512"/>
            <a:ext cx="6888162" cy="10409273"/>
          </a:xfrm>
          <a:prstGeom prst="rect">
            <a:avLst/>
          </a:prstGeom>
        </p:spPr>
      </p:pic>
      <p:pic>
        <p:nvPicPr>
          <p:cNvPr id="1029" name="Picture 1028">
            <a:extLst>
              <a:ext uri="{FF2B5EF4-FFF2-40B4-BE49-F238E27FC236}">
                <a16:creationId xmlns:a16="http://schemas.microsoft.com/office/drawing/2014/main" id="{E8ACF02C-97E3-41B5-8DE8-1E2B0E7D1C00}"/>
              </a:ext>
            </a:extLst>
          </p:cNvPr>
          <p:cNvPicPr>
            <a:picLocks noChangeAspect="1"/>
          </p:cNvPicPr>
          <p:nvPr/>
        </p:nvPicPr>
        <p:blipFill rotWithShape="1">
          <a:blip r:embed="rId3"/>
          <a:srcRect l="4524" r="5647"/>
          <a:stretch/>
        </p:blipFill>
        <p:spPr>
          <a:xfrm>
            <a:off x="5303837" y="1484784"/>
            <a:ext cx="6888163" cy="4212701"/>
          </a:xfrm>
          <a:prstGeom prst="rect">
            <a:avLst/>
          </a:prstGeom>
        </p:spPr>
      </p:pic>
    </p:spTree>
    <p:extLst>
      <p:ext uri="{BB962C8B-B14F-4D97-AF65-F5344CB8AC3E}">
        <p14:creationId xmlns:p14="http://schemas.microsoft.com/office/powerpoint/2010/main" val="4035213251"/>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839E59-B6D5-4457-B50F-F93DCEC71631}"/>
              </a:ext>
            </a:extLst>
          </p:cNvPr>
          <p:cNvSpPr txBox="1"/>
          <p:nvPr/>
        </p:nvSpPr>
        <p:spPr>
          <a:xfrm>
            <a:off x="404812" y="1502732"/>
            <a:ext cx="11787188" cy="5022612"/>
          </a:xfrm>
          <a:prstGeom prst="rect">
            <a:avLst/>
          </a:prstGeom>
        </p:spPr>
        <p:txBody>
          <a:bodyPr vert="horz" lIns="0" tIns="0" rIns="0" bIns="0" rtlCol="0">
            <a:normAutofit/>
          </a:bodyPr>
          <a:lstStyle/>
          <a:p>
            <a:pPr marL="457200" indent="-457200">
              <a:spcAft>
                <a:spcPts val="600"/>
              </a:spcAft>
              <a:buFont typeface="+mj-lt"/>
              <a:buAutoNum type="arabicPeriod"/>
            </a:pPr>
            <a:r>
              <a:rPr lang="en-US" sz="2000" b="1">
                <a:solidFill>
                  <a:schemeClr val="accent1"/>
                </a:solidFill>
                <a:latin typeface="Ubuntu" panose="020B0504030602030204" pitchFamily="34" charset="0"/>
              </a:rPr>
              <a:t>Eclipse-based experience for the backend development tasks in the ABAP Development Tools:</a:t>
            </a:r>
          </a:p>
          <a:p>
            <a:pPr marL="520700" lvl="1" indent="-342900">
              <a:spcAft>
                <a:spcPts val="600"/>
              </a:spcAft>
              <a:buFont typeface="Arial" panose="020B0604020202020204" pitchFamily="34" charset="0"/>
              <a:buChar char="•"/>
            </a:pPr>
            <a:r>
              <a:rPr lang="en-US" sz="2000">
                <a:latin typeface="Ubuntu" panose="020B0504030602030204" pitchFamily="34" charset="0"/>
              </a:rPr>
              <a:t>Eclipse-based editors provided for all involved standard tasks; SAP GUI no longer needed</a:t>
            </a:r>
          </a:p>
          <a:p>
            <a:pPr marL="520700" lvl="1" indent="-342900">
              <a:spcAft>
                <a:spcPts val="600"/>
              </a:spcAft>
              <a:buFont typeface="Arial" panose="020B0604020202020204" pitchFamily="34" charset="0"/>
              <a:buChar char="•"/>
            </a:pPr>
            <a:r>
              <a:rPr lang="en-US" sz="2000">
                <a:latin typeface="Ubuntu" panose="020B0504030602030204" pitchFamily="34" charset="0"/>
              </a:rPr>
              <a:t>Clear entry point and clear development flow from one task to the next one </a:t>
            </a:r>
          </a:p>
          <a:p>
            <a:pPr marL="520700" lvl="1" indent="-342900">
              <a:spcAft>
                <a:spcPts val="600"/>
              </a:spcAft>
              <a:buFont typeface="Arial" panose="020B0604020202020204" pitchFamily="34" charset="0"/>
              <a:buChar char="•"/>
            </a:pPr>
            <a:r>
              <a:rPr lang="en-US" sz="2000">
                <a:latin typeface="Ubuntu" panose="020B0504030602030204" pitchFamily="34" charset="0"/>
              </a:rPr>
              <a:t>Fast developer on-boarding without reading tons of documentation</a:t>
            </a:r>
          </a:p>
          <a:p>
            <a:pPr marL="520700" lvl="1" indent="-342900">
              <a:spcAft>
                <a:spcPts val="600"/>
              </a:spcAft>
              <a:buFont typeface="Wingdings" panose="05000000000000000000" pitchFamily="2" charset="2"/>
              <a:buChar char="Ø"/>
            </a:pPr>
            <a:endParaRPr lang="en-US" sz="2000">
              <a:latin typeface="Ubuntu" panose="020B0504030602030204" pitchFamily="34" charset="0"/>
            </a:endParaRPr>
          </a:p>
          <a:p>
            <a:pPr marL="457200" indent="-457200">
              <a:spcAft>
                <a:spcPts val="600"/>
              </a:spcAft>
              <a:buFont typeface="+mj-lt"/>
              <a:buAutoNum type="arabicPeriod"/>
            </a:pPr>
            <a:r>
              <a:rPr lang="en-US" sz="2000" b="1">
                <a:solidFill>
                  <a:schemeClr val="accent1"/>
                </a:solidFill>
                <a:latin typeface="Ubuntu" panose="020B0504030602030204" pitchFamily="34" charset="0"/>
              </a:rPr>
              <a:t>ABAP Language and CDS are the main interfaces to the developers</a:t>
            </a:r>
            <a:r>
              <a:rPr lang="en-US" sz="2000">
                <a:solidFill>
                  <a:schemeClr val="accent1"/>
                </a:solidFill>
                <a:latin typeface="Ubuntu" panose="020B0504030602030204" pitchFamily="34" charset="0"/>
              </a:rPr>
              <a:t> :</a:t>
            </a:r>
          </a:p>
          <a:p>
            <a:pPr marL="520700" lvl="1" indent="-342900">
              <a:spcAft>
                <a:spcPts val="600"/>
              </a:spcAft>
              <a:buFont typeface="Arial" panose="020B0604020202020204" pitchFamily="34" charset="0"/>
              <a:buChar char="•"/>
            </a:pPr>
            <a:r>
              <a:rPr lang="en-US" sz="2000">
                <a:latin typeface="Ubuntu" panose="020B0504030602030204" pitchFamily="34" charset="0"/>
              </a:rPr>
              <a:t>Direct support for business object development (data modelling and transactional enablement) in CDS and the ABAP Language</a:t>
            </a:r>
          </a:p>
          <a:p>
            <a:pPr marL="520700" lvl="1" indent="-342900">
              <a:spcAft>
                <a:spcPts val="600"/>
              </a:spcAft>
              <a:buFont typeface="Arial" panose="020B0604020202020204" pitchFamily="34" charset="0"/>
              <a:buChar char="•"/>
            </a:pPr>
            <a:r>
              <a:rPr lang="en-US" sz="2000">
                <a:latin typeface="Ubuntu" panose="020B0504030602030204" pitchFamily="34" charset="0"/>
              </a:rPr>
              <a:t> No need for separate framework such as BOPF and framework-specific tools; No code generation and therefore avoidance of possible code redundancies and inconsistencies </a:t>
            </a:r>
          </a:p>
          <a:p>
            <a:pPr marL="520700" lvl="1" indent="-342900">
              <a:spcAft>
                <a:spcPts val="600"/>
              </a:spcAft>
              <a:buFont typeface="Arial" panose="020B0604020202020204" pitchFamily="34" charset="0"/>
              <a:buChar char="•"/>
            </a:pPr>
            <a:r>
              <a:rPr lang="en-US" sz="2000">
                <a:latin typeface="Ubuntu" panose="020B0504030602030204" pitchFamily="34" charset="0"/>
              </a:rPr>
              <a:t>Standard implementation tasks via typed APIs supporting useful IDE features like static code checks, auto-completion and element info </a:t>
            </a:r>
          </a:p>
          <a:p>
            <a:pPr marL="520700" lvl="1" indent="-342900">
              <a:spcAft>
                <a:spcPts val="600"/>
              </a:spcAft>
              <a:buFont typeface="Arial" panose="020B0604020202020204" pitchFamily="34" charset="0"/>
              <a:buChar char="•"/>
            </a:pPr>
            <a:r>
              <a:rPr lang="en-US" sz="2000">
                <a:latin typeface="Ubuntu" panose="020B0504030602030204" pitchFamily="34" charset="0"/>
              </a:rPr>
              <a:t>Avoidance of runtime errors by using static code checks thanks to typed APIs</a:t>
            </a:r>
          </a:p>
        </p:txBody>
      </p:sp>
      <p:sp>
        <p:nvSpPr>
          <p:cNvPr id="9" name="Title 2">
            <a:extLst>
              <a:ext uri="{FF2B5EF4-FFF2-40B4-BE49-F238E27FC236}">
                <a16:creationId xmlns:a16="http://schemas.microsoft.com/office/drawing/2014/main" id="{BD116536-A760-B3E7-9D38-4BA2585D506C}"/>
              </a:ext>
            </a:extLst>
          </p:cNvPr>
          <p:cNvSpPr>
            <a:spLocks noGrp="1"/>
          </p:cNvSpPr>
          <p:nvPr>
            <p:ph type="title"/>
          </p:nvPr>
        </p:nvSpPr>
        <p:spPr>
          <a:xfrm>
            <a:off x="404812" y="332656"/>
            <a:ext cx="10947772" cy="716711"/>
          </a:xfrm>
        </p:spPr>
        <p:txBody>
          <a:bodyPr/>
          <a:lstStyle/>
          <a:p>
            <a:r>
              <a:rPr lang="en-US" b="1"/>
              <a:t>Uses of rap model:</a:t>
            </a:r>
          </a:p>
        </p:txBody>
      </p:sp>
    </p:spTree>
    <p:extLst>
      <p:ext uri="{BB962C8B-B14F-4D97-AF65-F5344CB8AC3E}">
        <p14:creationId xmlns:p14="http://schemas.microsoft.com/office/powerpoint/2010/main" val="3135020765"/>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5CCDEE-BCF0-4472-A63A-DB1F27690BB4}"/>
              </a:ext>
            </a:extLst>
          </p:cNvPr>
          <p:cNvSpPr txBox="1"/>
          <p:nvPr/>
        </p:nvSpPr>
        <p:spPr>
          <a:xfrm>
            <a:off x="406090" y="1484784"/>
            <a:ext cx="11379819" cy="4908658"/>
          </a:xfrm>
          <a:prstGeom prst="rect">
            <a:avLst/>
          </a:prstGeom>
        </p:spPr>
        <p:txBody>
          <a:bodyPr vert="horz" lIns="0" tIns="0" rIns="0" bIns="0" rtlCol="0" anchor="ctr">
            <a:normAutofit/>
          </a:bodyPr>
          <a:lstStyle/>
          <a:p>
            <a:pPr>
              <a:spcAft>
                <a:spcPts val="600"/>
              </a:spcAft>
            </a:pPr>
            <a:r>
              <a:rPr lang="en-US" sz="2000" b="1" dirty="0">
                <a:solidFill>
                  <a:schemeClr val="accent1"/>
                </a:solidFill>
                <a:latin typeface="Ubuntu"/>
              </a:rPr>
              <a:t>3.     Powerful frameworks for runtime components </a:t>
            </a:r>
            <a:endParaRPr lang="en-US" sz="2000" b="1">
              <a:solidFill>
                <a:schemeClr val="accent1"/>
              </a:solidFill>
              <a:latin typeface="Ubuntu" panose="020B0504030602030204" pitchFamily="34" charset="0"/>
            </a:endParaRPr>
          </a:p>
          <a:p>
            <a:pPr marL="520700" lvl="1" indent="-342900">
              <a:spcAft>
                <a:spcPts val="600"/>
              </a:spcAft>
              <a:buFont typeface="Arial" panose="020B0604020202020204" pitchFamily="34" charset="0"/>
              <a:buChar char="•"/>
            </a:pPr>
            <a:r>
              <a:rPr lang="en-US" sz="2000" dirty="0">
                <a:latin typeface="Ubuntu"/>
              </a:rPr>
              <a:t>Taking over and standardizing the technical implementation tasks </a:t>
            </a:r>
            <a:endParaRPr lang="en-US" sz="2000" dirty="0">
              <a:latin typeface="Ubuntu" panose="020B0504030602030204" pitchFamily="34" charset="0"/>
            </a:endParaRPr>
          </a:p>
          <a:p>
            <a:pPr marL="520700" lvl="1" indent="-342900">
              <a:spcAft>
                <a:spcPts val="600"/>
              </a:spcAft>
              <a:buFont typeface="Arial" panose="020B0604020202020204" pitchFamily="34" charset="0"/>
              <a:buChar char="•"/>
            </a:pPr>
            <a:r>
              <a:rPr lang="en-US" sz="2000" dirty="0">
                <a:latin typeface="Ubuntu"/>
              </a:rPr>
              <a:t>With dedicated code exits for application-specific business logic</a:t>
            </a:r>
          </a:p>
          <a:p>
            <a:pPr marL="177800" lvl="1">
              <a:spcAft>
                <a:spcPts val="600"/>
              </a:spcAft>
            </a:pPr>
            <a:endParaRPr lang="en-US" sz="2000">
              <a:latin typeface="Ubuntu" panose="020B0504030602030204" pitchFamily="34" charset="0"/>
            </a:endParaRPr>
          </a:p>
          <a:p>
            <a:pPr marL="542925" indent="-542925" algn="just">
              <a:spcAft>
                <a:spcPts val="600"/>
              </a:spcAft>
              <a:tabLst>
                <a:tab pos="447675" algn="l"/>
              </a:tabLst>
            </a:pPr>
            <a:r>
              <a:rPr lang="en-US" sz="2000" dirty="0">
                <a:latin typeface="Ubuntu"/>
              </a:rPr>
              <a:t>4.   While SAP ABAP programming model for SAP Fiori is a key advantage in terms of evolving landscape, flexibility and efficient modelling for SAP Fiori, SAP HANA; it lacks certain criteria like simplicity and typed access to business entities which seems to be the basic need for application development and RAP fills the gap</a:t>
            </a:r>
          </a:p>
          <a:p>
            <a:pPr marL="542925" indent="-542925" algn="just">
              <a:spcAft>
                <a:spcPts val="600"/>
              </a:spcAft>
              <a:tabLst>
                <a:tab pos="447675" algn="l"/>
              </a:tabLst>
            </a:pPr>
            <a:endParaRPr lang="en-US" sz="2000">
              <a:latin typeface="Ubuntu" panose="020B0504030602030204" pitchFamily="34" charset="0"/>
            </a:endParaRPr>
          </a:p>
          <a:p>
            <a:pPr marL="542925" indent="-542925" algn="just">
              <a:spcAft>
                <a:spcPts val="600"/>
              </a:spcAft>
              <a:tabLst>
                <a:tab pos="447675" algn="l"/>
              </a:tabLst>
            </a:pPr>
            <a:r>
              <a:rPr lang="en-US" sz="2000" dirty="0">
                <a:latin typeface="Ubuntu"/>
              </a:rPr>
              <a:t>5.    Brownfield scenarios are not supported by the ABAP Programming Model for SAP Fiori, but it is supported by the ABAP RAP Model</a:t>
            </a:r>
          </a:p>
          <a:p>
            <a:pPr algn="just">
              <a:spcAft>
                <a:spcPts val="600"/>
              </a:spcAft>
              <a:tabLst>
                <a:tab pos="447675" algn="l"/>
              </a:tabLst>
            </a:pPr>
            <a:endParaRPr lang="en-US" sz="2000">
              <a:latin typeface="Ubuntu" panose="020B0504030602030204" pitchFamily="34" charset="0"/>
            </a:endParaRPr>
          </a:p>
        </p:txBody>
      </p:sp>
      <p:sp>
        <p:nvSpPr>
          <p:cNvPr id="11" name="Title 2">
            <a:extLst>
              <a:ext uri="{FF2B5EF4-FFF2-40B4-BE49-F238E27FC236}">
                <a16:creationId xmlns:a16="http://schemas.microsoft.com/office/drawing/2014/main" id="{9742926A-3E36-B83F-E971-8D947B9B15AE}"/>
              </a:ext>
            </a:extLst>
          </p:cNvPr>
          <p:cNvSpPr>
            <a:spLocks noGrp="1"/>
          </p:cNvSpPr>
          <p:nvPr>
            <p:ph type="title"/>
          </p:nvPr>
        </p:nvSpPr>
        <p:spPr>
          <a:xfrm>
            <a:off x="404813" y="332656"/>
            <a:ext cx="10947772" cy="716711"/>
          </a:xfrm>
        </p:spPr>
        <p:txBody>
          <a:bodyPr/>
          <a:lstStyle/>
          <a:p>
            <a:r>
              <a:rPr lang="en-US" b="1"/>
              <a:t>Uses of rap model:</a:t>
            </a:r>
          </a:p>
        </p:txBody>
      </p:sp>
    </p:spTree>
    <p:extLst>
      <p:ext uri="{BB962C8B-B14F-4D97-AF65-F5344CB8AC3E}">
        <p14:creationId xmlns:p14="http://schemas.microsoft.com/office/powerpoint/2010/main" val="4070196757"/>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DA3AE6-681C-4C20-B8D0-7C2C75D88D76}"/>
              </a:ext>
            </a:extLst>
          </p:cNvPr>
          <p:cNvSpPr txBox="1"/>
          <p:nvPr/>
        </p:nvSpPr>
        <p:spPr>
          <a:xfrm>
            <a:off x="4079776" y="2967335"/>
            <a:ext cx="6979920" cy="923330"/>
          </a:xfrm>
          <a:prstGeom prst="rect">
            <a:avLst/>
          </a:prstGeom>
          <a:noFill/>
        </p:spPr>
        <p:txBody>
          <a:bodyPr wrap="square">
            <a:spAutoFit/>
          </a:bodyPr>
          <a:lstStyle/>
          <a:p>
            <a:r>
              <a:rPr lang="en-US" sz="5400" b="1">
                <a:solidFill>
                  <a:schemeClr val="bg2"/>
                </a:solidFill>
              </a:rPr>
              <a:t>RAP ARCHITECTURE</a:t>
            </a:r>
            <a:endParaRPr lang="en-IN" sz="5400" b="1">
              <a:solidFill>
                <a:schemeClr val="bg2"/>
              </a:solidFill>
            </a:endParaRPr>
          </a:p>
        </p:txBody>
      </p:sp>
    </p:spTree>
    <p:extLst>
      <p:ext uri="{BB962C8B-B14F-4D97-AF65-F5344CB8AC3E}">
        <p14:creationId xmlns:p14="http://schemas.microsoft.com/office/powerpoint/2010/main" val="327101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4B48D29-BAD9-4572-BD51-EBD834711212}"/>
              </a:ext>
            </a:extLst>
          </p:cNvPr>
          <p:cNvPicPr>
            <a:picLocks noChangeAspect="1"/>
          </p:cNvPicPr>
          <p:nvPr/>
        </p:nvPicPr>
        <p:blipFill rotWithShape="1">
          <a:blip r:embed="rId2"/>
          <a:srcRect l="1880" t="806" r="1128" b="3102"/>
          <a:stretch/>
        </p:blipFill>
        <p:spPr>
          <a:xfrm>
            <a:off x="1451484" y="1124744"/>
            <a:ext cx="9289032" cy="5328592"/>
          </a:xfrm>
          <a:prstGeom prst="rect">
            <a:avLst/>
          </a:prstGeom>
          <a:ln>
            <a:solidFill>
              <a:schemeClr val="accent1">
                <a:alpha val="97000"/>
              </a:schemeClr>
            </a:solidFill>
          </a:ln>
        </p:spPr>
      </p:pic>
      <p:sp>
        <p:nvSpPr>
          <p:cNvPr id="21" name="TextBox 20">
            <a:extLst>
              <a:ext uri="{FF2B5EF4-FFF2-40B4-BE49-F238E27FC236}">
                <a16:creationId xmlns:a16="http://schemas.microsoft.com/office/drawing/2014/main" id="{CA0C9EA6-95A3-49AE-96AC-4BD5F50ADC25}"/>
              </a:ext>
            </a:extLst>
          </p:cNvPr>
          <p:cNvSpPr txBox="1"/>
          <p:nvPr/>
        </p:nvSpPr>
        <p:spPr>
          <a:xfrm>
            <a:off x="479376" y="332656"/>
            <a:ext cx="6205490" cy="646331"/>
          </a:xfrm>
          <a:prstGeom prst="rect">
            <a:avLst/>
          </a:prstGeom>
          <a:noFill/>
        </p:spPr>
        <p:txBody>
          <a:bodyPr wrap="square">
            <a:spAutoFit/>
          </a:bodyPr>
          <a:lstStyle/>
          <a:p>
            <a:r>
              <a:rPr lang="en-US" sz="3600" b="1"/>
              <a:t>RAP ARCHITECTURE</a:t>
            </a:r>
            <a:endParaRPr lang="en-IN" sz="3600" b="1"/>
          </a:p>
        </p:txBody>
      </p:sp>
    </p:spTree>
    <p:extLst>
      <p:ext uri="{BB962C8B-B14F-4D97-AF65-F5344CB8AC3E}">
        <p14:creationId xmlns:p14="http://schemas.microsoft.com/office/powerpoint/2010/main" val="3058399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D2F730A-EACD-4918-A866-3EC915E5CDC8}"/>
              </a:ext>
            </a:extLst>
          </p:cNvPr>
          <p:cNvSpPr txBox="1"/>
          <p:nvPr/>
        </p:nvSpPr>
        <p:spPr>
          <a:xfrm>
            <a:off x="3143672" y="2644170"/>
            <a:ext cx="8800256" cy="1569660"/>
          </a:xfrm>
          <a:prstGeom prst="rect">
            <a:avLst/>
          </a:prstGeom>
          <a:noFill/>
        </p:spPr>
        <p:txBody>
          <a:bodyPr wrap="square">
            <a:spAutoFit/>
          </a:bodyPr>
          <a:lstStyle/>
          <a:p>
            <a:r>
              <a:rPr lang="en-IN" sz="4800" b="1" dirty="0">
                <a:solidFill>
                  <a:schemeClr val="bg2"/>
                </a:solidFill>
                <a:latin typeface="Ubuntu bold" panose="020B0804030602030204" pitchFamily="34" charset="0"/>
                <a:cs typeface="Calibri" panose="020F0502020204030204" pitchFamily="34" charset="0"/>
              </a:rPr>
              <a:t>Introduction into SAP BTP ABAP Environment</a:t>
            </a:r>
            <a:endParaRPr lang="en-IN" sz="4800" dirty="0">
              <a:solidFill>
                <a:schemeClr val="bg2"/>
              </a:solidFill>
              <a:latin typeface="Ubuntu bold" panose="020B0804030602030204" pitchFamily="34" charset="0"/>
            </a:endParaRPr>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B7DF69-D62B-4873-866E-D24473B5F2B3}"/>
              </a:ext>
            </a:extLst>
          </p:cNvPr>
          <p:cNvSpPr>
            <a:spLocks noGrp="1"/>
          </p:cNvSpPr>
          <p:nvPr>
            <p:ph type="title"/>
          </p:nvPr>
        </p:nvSpPr>
        <p:spPr>
          <a:xfrm>
            <a:off x="576121" y="462370"/>
            <a:ext cx="10947772" cy="716711"/>
          </a:xfrm>
        </p:spPr>
        <p:txBody>
          <a:bodyPr/>
          <a:lstStyle/>
          <a:p>
            <a:r>
              <a:rPr lang="en-US"/>
              <a:t>The SAP ABAP RAP model has a three-layered architecture:</a:t>
            </a:r>
            <a:br>
              <a:rPr lang="en-US"/>
            </a:br>
            <a:endParaRPr lang="en-IN"/>
          </a:p>
        </p:txBody>
      </p:sp>
      <p:sp>
        <p:nvSpPr>
          <p:cNvPr id="6" name="Arrow: Chevron 5">
            <a:extLst>
              <a:ext uri="{FF2B5EF4-FFF2-40B4-BE49-F238E27FC236}">
                <a16:creationId xmlns:a16="http://schemas.microsoft.com/office/drawing/2014/main" id="{D55C8AFA-B809-4275-ABBE-653E1686D0CB}"/>
              </a:ext>
            </a:extLst>
          </p:cNvPr>
          <p:cNvSpPr/>
          <p:nvPr/>
        </p:nvSpPr>
        <p:spPr>
          <a:xfrm rot="5400000">
            <a:off x="416603" y="4850743"/>
            <a:ext cx="1608452" cy="1325269"/>
          </a:xfrm>
          <a:prstGeom prst="chevron">
            <a:avLst>
              <a:gd name="adj" fmla="val 19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Ubuntu"/>
              <a:ea typeface="+mn-ea"/>
              <a:cs typeface="+mn-cs"/>
            </a:endParaRPr>
          </a:p>
        </p:txBody>
      </p:sp>
      <p:sp>
        <p:nvSpPr>
          <p:cNvPr id="7" name="Arrow: Chevron 60">
            <a:extLst>
              <a:ext uri="{FF2B5EF4-FFF2-40B4-BE49-F238E27FC236}">
                <a16:creationId xmlns:a16="http://schemas.microsoft.com/office/drawing/2014/main" id="{62741591-3ABD-456F-B0FD-EFCD46A7232E}"/>
              </a:ext>
            </a:extLst>
          </p:cNvPr>
          <p:cNvSpPr/>
          <p:nvPr/>
        </p:nvSpPr>
        <p:spPr>
          <a:xfrm rot="5400000">
            <a:off x="416603" y="3231495"/>
            <a:ext cx="1608449" cy="1325270"/>
          </a:xfrm>
          <a:prstGeom prst="chevron">
            <a:avLst>
              <a:gd name="adj" fmla="val 19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Ubuntu"/>
              <a:ea typeface="+mn-ea"/>
              <a:cs typeface="+mn-cs"/>
            </a:endParaRPr>
          </a:p>
        </p:txBody>
      </p:sp>
      <p:sp>
        <p:nvSpPr>
          <p:cNvPr id="8" name="Rectangle 7">
            <a:extLst>
              <a:ext uri="{FF2B5EF4-FFF2-40B4-BE49-F238E27FC236}">
                <a16:creationId xmlns:a16="http://schemas.microsoft.com/office/drawing/2014/main" id="{A6C0F3F8-97B6-490B-84D3-AFDCA3F76FF7}"/>
              </a:ext>
            </a:extLst>
          </p:cNvPr>
          <p:cNvSpPr/>
          <p:nvPr/>
        </p:nvSpPr>
        <p:spPr>
          <a:xfrm>
            <a:off x="1963208" y="1566276"/>
            <a:ext cx="9614408" cy="1428164"/>
          </a:xfrm>
          <a:prstGeom prst="rect">
            <a:avLst/>
          </a:prstGeom>
          <a:solidFill>
            <a:schemeClr val="bg1">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70AD"/>
              </a:buClr>
              <a:buSzTx/>
              <a:buFontTx/>
              <a:buNone/>
              <a:tabLst/>
              <a:defRPr/>
            </a:pPr>
            <a:endParaRPr kumimoji="0" lang="en-US" sz="700" b="0" i="0" u="none" strike="noStrike" kern="1200" cap="none" spc="0" normalizeH="0" baseline="0" noProof="0">
              <a:ln>
                <a:noFill/>
              </a:ln>
              <a:solidFill>
                <a:schemeClr val="bg1"/>
              </a:solidFill>
              <a:effectLst/>
              <a:uLnTx/>
              <a:uFillTx/>
              <a:latin typeface="Ubuntu"/>
              <a:ea typeface="+mn-ea"/>
              <a:cs typeface="+mn-cs"/>
            </a:endParaRPr>
          </a:p>
        </p:txBody>
      </p:sp>
      <p:sp>
        <p:nvSpPr>
          <p:cNvPr id="9" name="Rectangle 8">
            <a:extLst>
              <a:ext uri="{FF2B5EF4-FFF2-40B4-BE49-F238E27FC236}">
                <a16:creationId xmlns:a16="http://schemas.microsoft.com/office/drawing/2014/main" id="{585D1CC6-1695-4602-97F7-3FE32AA4C2AF}"/>
              </a:ext>
            </a:extLst>
          </p:cNvPr>
          <p:cNvSpPr/>
          <p:nvPr/>
        </p:nvSpPr>
        <p:spPr>
          <a:xfrm>
            <a:off x="1952141" y="3098261"/>
            <a:ext cx="9681663" cy="1428163"/>
          </a:xfrm>
          <a:prstGeom prst="rect">
            <a:avLst/>
          </a:prstGeom>
          <a:solidFill>
            <a:schemeClr val="bg1">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70AD"/>
              </a:buClr>
              <a:buSzTx/>
              <a:buFontTx/>
              <a:buNone/>
              <a:tabLst/>
              <a:defRPr/>
            </a:pPr>
            <a:endParaRPr kumimoji="0" lang="en-US" sz="700" b="0" i="0" u="none" strike="noStrike" kern="1200" cap="none" spc="0" normalizeH="0" baseline="0" noProof="0">
              <a:ln>
                <a:noFill/>
              </a:ln>
              <a:solidFill>
                <a:schemeClr val="bg1"/>
              </a:solidFill>
              <a:effectLst/>
              <a:uLnTx/>
              <a:uFillTx/>
              <a:latin typeface="Ubuntu"/>
              <a:ea typeface="+mn-ea"/>
              <a:cs typeface="+mn-cs"/>
            </a:endParaRPr>
          </a:p>
        </p:txBody>
      </p:sp>
      <p:grpSp>
        <p:nvGrpSpPr>
          <p:cNvPr id="10" name="Group 9">
            <a:extLst>
              <a:ext uri="{FF2B5EF4-FFF2-40B4-BE49-F238E27FC236}">
                <a16:creationId xmlns:a16="http://schemas.microsoft.com/office/drawing/2014/main" id="{AB6F9766-086A-46FC-8E52-8FA519D9B289}"/>
              </a:ext>
            </a:extLst>
          </p:cNvPr>
          <p:cNvGrpSpPr/>
          <p:nvPr/>
        </p:nvGrpSpPr>
        <p:grpSpPr>
          <a:xfrm>
            <a:off x="2180729" y="1624529"/>
            <a:ext cx="9163886" cy="1603388"/>
            <a:chOff x="4555974" y="3430558"/>
            <a:chExt cx="18327771" cy="3206776"/>
          </a:xfrm>
        </p:grpSpPr>
        <p:sp>
          <p:nvSpPr>
            <p:cNvPr id="11" name="TextBox 10">
              <a:extLst>
                <a:ext uri="{FF2B5EF4-FFF2-40B4-BE49-F238E27FC236}">
                  <a16:creationId xmlns:a16="http://schemas.microsoft.com/office/drawing/2014/main" id="{F15BE59D-5C65-49EA-AB5A-9367609661CE}"/>
                </a:ext>
              </a:extLst>
            </p:cNvPr>
            <p:cNvSpPr txBox="1"/>
            <p:nvPr/>
          </p:nvSpPr>
          <p:spPr>
            <a:xfrm>
              <a:off x="9861186" y="3430558"/>
              <a:ext cx="13022559" cy="3206776"/>
            </a:xfrm>
            <a:prstGeom prst="rect">
              <a:avLst/>
            </a:prstGeom>
            <a:noFill/>
          </p:spPr>
          <p:txBody>
            <a:bodyPr wrap="square" rtlCol="0">
              <a:spAutoFit/>
            </a:bodyPr>
            <a:lstStyle/>
            <a:p>
              <a:pPr algn="just">
                <a:lnSpc>
                  <a:spcPts val="2040"/>
                </a:lnSpc>
                <a:defRPr/>
              </a:pPr>
              <a:r>
                <a:rPr lang="en-US" sz="1400">
                  <a:solidFill>
                    <a:schemeClr val="bg1"/>
                  </a:solidFill>
                </a:rPr>
                <a:t>The base layer of RAP is DATA Modelling and Behavior. Here, we define the business object models, query definitions and their transactional behavior. Taking an example of a simple SAP Fiori based application, we </a:t>
              </a:r>
              <a:r>
                <a:rPr lang="en-US" sz="1400" b="1">
                  <a:solidFill>
                    <a:schemeClr val="bg1"/>
                  </a:solidFill>
                </a:rPr>
                <a:t>define the database table and expose the data using CDS</a:t>
              </a:r>
              <a:r>
                <a:rPr lang="en-US" sz="1400">
                  <a:solidFill>
                    <a:schemeClr val="bg1"/>
                  </a:solidFill>
                </a:rPr>
                <a:t>. As soon as the CDS for the root entity is created, we define the transactional behavior also.</a:t>
              </a:r>
            </a:p>
            <a:p>
              <a:pPr marL="0" marR="0" lvl="0" indent="0" algn="l" defTabSz="914400" rtl="0" eaLnBrk="1" fontAlgn="auto" latinLnBrk="0" hangingPunct="1">
                <a:lnSpc>
                  <a:spcPts val="204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Ubuntu"/>
                <a:ea typeface="Lato Light" panose="020F0502020204030203" pitchFamily="34" charset="0"/>
                <a:cs typeface="Lato Light" panose="020F0502020204030203" pitchFamily="34" charset="0"/>
              </a:endParaRPr>
            </a:p>
          </p:txBody>
        </p:sp>
        <p:grpSp>
          <p:nvGrpSpPr>
            <p:cNvPr id="12" name="Group 11">
              <a:extLst>
                <a:ext uri="{FF2B5EF4-FFF2-40B4-BE49-F238E27FC236}">
                  <a16:creationId xmlns:a16="http://schemas.microsoft.com/office/drawing/2014/main" id="{187DD565-E1B3-4C49-99E1-75BE71C7482B}"/>
                </a:ext>
              </a:extLst>
            </p:cNvPr>
            <p:cNvGrpSpPr/>
            <p:nvPr/>
          </p:nvGrpSpPr>
          <p:grpSpPr>
            <a:xfrm>
              <a:off x="4555974" y="3762354"/>
              <a:ext cx="5050130" cy="1938992"/>
              <a:chOff x="2786043" y="4421873"/>
              <a:chExt cx="5050130" cy="1938992"/>
            </a:xfrm>
          </p:grpSpPr>
          <p:sp>
            <p:nvSpPr>
              <p:cNvPr id="13" name="CuadroTexto 395">
                <a:extLst>
                  <a:ext uri="{FF2B5EF4-FFF2-40B4-BE49-F238E27FC236}">
                    <a16:creationId xmlns:a16="http://schemas.microsoft.com/office/drawing/2014/main" id="{A297A929-C610-4C1F-80C4-78492626B715}"/>
                  </a:ext>
                </a:extLst>
              </p:cNvPr>
              <p:cNvSpPr txBox="1"/>
              <p:nvPr/>
            </p:nvSpPr>
            <p:spPr>
              <a:xfrm flipH="1">
                <a:off x="4700853" y="4421873"/>
                <a:ext cx="3135320" cy="1938992"/>
              </a:xfrm>
              <a:prstGeom prst="rect">
                <a:avLst/>
              </a:prstGeom>
              <a:noFill/>
            </p:spPr>
            <p:txBody>
              <a:bodyPr wrap="square" rtlCol="0">
                <a:spAutoFit/>
              </a:bodyPr>
              <a:lstStyle/>
              <a:p>
                <a:pPr algn="ctr">
                  <a:defRPr/>
                </a:pPr>
                <a:r>
                  <a:rPr lang="en-US" sz="1600" b="1">
                    <a:solidFill>
                      <a:schemeClr val="bg1"/>
                    </a:solidFill>
                  </a:rPr>
                  <a:t>Data Modelling and Behavior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Ubuntu"/>
                  <a:ea typeface="Lato" charset="0"/>
                  <a:cs typeface="Lato" charset="0"/>
                </a:endParaRPr>
              </a:p>
            </p:txBody>
          </p:sp>
          <p:sp>
            <p:nvSpPr>
              <p:cNvPr id="14" name="CuadroTexto 395">
                <a:extLst>
                  <a:ext uri="{FF2B5EF4-FFF2-40B4-BE49-F238E27FC236}">
                    <a16:creationId xmlns:a16="http://schemas.microsoft.com/office/drawing/2014/main" id="{916CDB7A-DC5B-4714-9120-B4DFFE0AB15D}"/>
                  </a:ext>
                </a:extLst>
              </p:cNvPr>
              <p:cNvSpPr txBox="1"/>
              <p:nvPr/>
            </p:nvSpPr>
            <p:spPr>
              <a:xfrm flipH="1">
                <a:off x="2786043" y="4718811"/>
                <a:ext cx="1660858" cy="110799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chemeClr val="bg1"/>
                    </a:solidFill>
                    <a:effectLst/>
                    <a:uLnTx/>
                    <a:uFillTx/>
                    <a:latin typeface="Ubuntu"/>
                    <a:ea typeface="Lato" charset="0"/>
                    <a:cs typeface="Lato" charset="0"/>
                  </a:rPr>
                  <a:t>01</a:t>
                </a:r>
              </a:p>
            </p:txBody>
          </p:sp>
        </p:grpSp>
      </p:grpSp>
      <p:grpSp>
        <p:nvGrpSpPr>
          <p:cNvPr id="15" name="Group 14">
            <a:extLst>
              <a:ext uri="{FF2B5EF4-FFF2-40B4-BE49-F238E27FC236}">
                <a16:creationId xmlns:a16="http://schemas.microsoft.com/office/drawing/2014/main" id="{2C63592D-E235-4AD1-99B1-C8208FDD2424}"/>
              </a:ext>
            </a:extLst>
          </p:cNvPr>
          <p:cNvGrpSpPr/>
          <p:nvPr/>
        </p:nvGrpSpPr>
        <p:grpSpPr>
          <a:xfrm>
            <a:off x="2104069" y="3133084"/>
            <a:ext cx="9248514" cy="1384995"/>
            <a:chOff x="4413404" y="3470890"/>
            <a:chExt cx="17200381" cy="2769990"/>
          </a:xfrm>
        </p:grpSpPr>
        <p:sp>
          <p:nvSpPr>
            <p:cNvPr id="16" name="TextBox 15">
              <a:extLst>
                <a:ext uri="{FF2B5EF4-FFF2-40B4-BE49-F238E27FC236}">
                  <a16:creationId xmlns:a16="http://schemas.microsoft.com/office/drawing/2014/main" id="{2BEBBDDF-5805-4EE6-82F2-64AC6A0C7D87}"/>
                </a:ext>
              </a:extLst>
            </p:cNvPr>
            <p:cNvSpPr txBox="1"/>
            <p:nvPr/>
          </p:nvSpPr>
          <p:spPr>
            <a:xfrm>
              <a:off x="8719827" y="3470890"/>
              <a:ext cx="12893958" cy="2769990"/>
            </a:xfrm>
            <a:prstGeom prst="rect">
              <a:avLst/>
            </a:prstGeom>
            <a:noFill/>
          </p:spPr>
          <p:txBody>
            <a:bodyPr wrap="square" rtlCol="0">
              <a:spAutoFit/>
            </a:bodyPr>
            <a:lstStyle/>
            <a:p>
              <a:pPr lvl="1" algn="just"/>
              <a:r>
                <a:rPr lang="en-US" sz="1400">
                  <a:solidFill>
                    <a:schemeClr val="bg1"/>
                  </a:solidFill>
                </a:rPr>
                <a:t>In the middle layer, </a:t>
              </a:r>
              <a:r>
                <a:rPr lang="en-US" sz="1400" b="1">
                  <a:solidFill>
                    <a:schemeClr val="bg1"/>
                  </a:solidFill>
                </a:rPr>
                <a:t>business object projection </a:t>
              </a:r>
              <a:r>
                <a:rPr lang="en-US" sz="1400">
                  <a:solidFill>
                    <a:schemeClr val="bg1"/>
                  </a:solidFill>
                </a:rPr>
                <a:t>and the OData exposer happens. The OData exposer is done in two steps: the first step is where the protocol </a:t>
              </a:r>
              <a:r>
                <a:rPr lang="en-US" sz="1400" b="1">
                  <a:solidFill>
                    <a:schemeClr val="bg1"/>
                  </a:solidFill>
                </a:rPr>
                <a:t>service scope definition</a:t>
              </a:r>
              <a:r>
                <a:rPr lang="en-US" sz="1400">
                  <a:solidFill>
                    <a:schemeClr val="bg1"/>
                  </a:solidFill>
                </a:rPr>
                <a:t> of relevant data entities is defined, and the second step is </a:t>
              </a:r>
              <a:r>
                <a:rPr lang="en-US" sz="1400" b="1">
                  <a:solidFill>
                    <a:schemeClr val="bg1"/>
                  </a:solidFill>
                </a:rPr>
                <a:t>data binding</a:t>
              </a:r>
              <a:r>
                <a:rPr lang="en-US" sz="1400">
                  <a:solidFill>
                    <a:schemeClr val="bg1"/>
                  </a:solidFill>
                </a:rPr>
                <a:t> to the OData model. For example, we have 50 CDS views relevant to Sales - Order but we want only 1 view to be exposed to the outside world. This scenario can be achieved via this layer.</a:t>
              </a:r>
            </a:p>
          </p:txBody>
        </p:sp>
        <p:sp>
          <p:nvSpPr>
            <p:cNvPr id="17" name="CuadroTexto 395">
              <a:extLst>
                <a:ext uri="{FF2B5EF4-FFF2-40B4-BE49-F238E27FC236}">
                  <a16:creationId xmlns:a16="http://schemas.microsoft.com/office/drawing/2014/main" id="{2019AACA-CBC8-4851-8800-C8626EA14547}"/>
                </a:ext>
              </a:extLst>
            </p:cNvPr>
            <p:cNvSpPr txBox="1"/>
            <p:nvPr/>
          </p:nvSpPr>
          <p:spPr>
            <a:xfrm flipH="1">
              <a:off x="4413404" y="4104216"/>
              <a:ext cx="1660860" cy="110799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chemeClr val="bg1"/>
                  </a:solidFill>
                  <a:effectLst/>
                  <a:uLnTx/>
                  <a:uFillTx/>
                  <a:latin typeface="Ubuntu"/>
                  <a:ea typeface="Lato" charset="0"/>
                  <a:cs typeface="Lato" charset="0"/>
                </a:rPr>
                <a:t>02</a:t>
              </a:r>
            </a:p>
          </p:txBody>
        </p:sp>
      </p:grpSp>
      <p:grpSp>
        <p:nvGrpSpPr>
          <p:cNvPr id="18" name="Group 17">
            <a:extLst>
              <a:ext uri="{FF2B5EF4-FFF2-40B4-BE49-F238E27FC236}">
                <a16:creationId xmlns:a16="http://schemas.microsoft.com/office/drawing/2014/main" id="{13AE1FBC-AF03-4AC3-B650-7B3162F5160E}"/>
              </a:ext>
            </a:extLst>
          </p:cNvPr>
          <p:cNvGrpSpPr/>
          <p:nvPr/>
        </p:nvGrpSpPr>
        <p:grpSpPr>
          <a:xfrm>
            <a:off x="2365608" y="4962379"/>
            <a:ext cx="8906999" cy="833946"/>
            <a:chOff x="5031570" y="6880008"/>
            <a:chExt cx="17813997" cy="1667892"/>
          </a:xfrm>
        </p:grpSpPr>
        <p:sp>
          <p:nvSpPr>
            <p:cNvPr id="19" name="TextBox 18">
              <a:extLst>
                <a:ext uri="{FF2B5EF4-FFF2-40B4-BE49-F238E27FC236}">
                  <a16:creationId xmlns:a16="http://schemas.microsoft.com/office/drawing/2014/main" id="{4A265E70-92E7-4C1E-81D3-71088B9A4BF1}"/>
                </a:ext>
              </a:extLst>
            </p:cNvPr>
            <p:cNvSpPr txBox="1"/>
            <p:nvPr/>
          </p:nvSpPr>
          <p:spPr>
            <a:xfrm>
              <a:off x="10111040" y="6880008"/>
              <a:ext cx="12734527" cy="1667892"/>
            </a:xfrm>
            <a:prstGeom prst="rect">
              <a:avLst/>
            </a:prstGeom>
            <a:noFill/>
          </p:spPr>
          <p:txBody>
            <a:bodyPr wrap="square" rtlCol="0">
              <a:spAutoFit/>
            </a:bodyPr>
            <a:lstStyle/>
            <a:p>
              <a:pPr>
                <a:lnSpc>
                  <a:spcPts val="2040"/>
                </a:lnSpc>
                <a:defRPr/>
              </a:pPr>
              <a:r>
                <a:rPr lang="en-US" sz="1400">
                  <a:solidFill>
                    <a:schemeClr val="bg1"/>
                  </a:solidFill>
                </a:rPr>
                <a:t>The topmost layer is the Service Consumption layer. Here, an OData Service can be exposed as a UI service which can be consumed by SAP Fiori or Web API, that can later be consumed by any client.</a:t>
              </a:r>
            </a:p>
          </p:txBody>
        </p:sp>
        <p:sp>
          <p:nvSpPr>
            <p:cNvPr id="20" name="CuadroTexto 395">
              <a:extLst>
                <a:ext uri="{FF2B5EF4-FFF2-40B4-BE49-F238E27FC236}">
                  <a16:creationId xmlns:a16="http://schemas.microsoft.com/office/drawing/2014/main" id="{26166D8E-5B0F-4532-AFBC-C0E6FA947EDF}"/>
                </a:ext>
              </a:extLst>
            </p:cNvPr>
            <p:cNvSpPr txBox="1"/>
            <p:nvPr/>
          </p:nvSpPr>
          <p:spPr>
            <a:xfrm flipH="1">
              <a:off x="5031570" y="7014118"/>
              <a:ext cx="1290916" cy="110799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chemeClr val="bg1"/>
                  </a:solidFill>
                  <a:effectLst/>
                  <a:uLnTx/>
                  <a:uFillTx/>
                  <a:latin typeface="Ubuntu"/>
                  <a:ea typeface="Lato" charset="0"/>
                  <a:cs typeface="Lato" charset="0"/>
                </a:rPr>
                <a:t>03</a:t>
              </a:r>
            </a:p>
          </p:txBody>
        </p:sp>
      </p:grpSp>
      <p:grpSp>
        <p:nvGrpSpPr>
          <p:cNvPr id="25" name="Group 24">
            <a:extLst>
              <a:ext uri="{FF2B5EF4-FFF2-40B4-BE49-F238E27FC236}">
                <a16:creationId xmlns:a16="http://schemas.microsoft.com/office/drawing/2014/main" id="{0AB595C8-F76F-443B-9E22-1BAE2F701BD6}"/>
              </a:ext>
            </a:extLst>
          </p:cNvPr>
          <p:cNvGrpSpPr/>
          <p:nvPr/>
        </p:nvGrpSpPr>
        <p:grpSpPr>
          <a:xfrm>
            <a:off x="983164" y="5174917"/>
            <a:ext cx="491032" cy="469401"/>
            <a:chOff x="4833935" y="3983047"/>
            <a:chExt cx="360361" cy="344489"/>
          </a:xfrm>
          <a:solidFill>
            <a:schemeClr val="bg1"/>
          </a:solidFill>
        </p:grpSpPr>
        <p:sp>
          <p:nvSpPr>
            <p:cNvPr id="26" name="Freeform 69">
              <a:extLst>
                <a:ext uri="{FF2B5EF4-FFF2-40B4-BE49-F238E27FC236}">
                  <a16:creationId xmlns:a16="http://schemas.microsoft.com/office/drawing/2014/main" id="{88487EE0-D580-4A8C-BFCA-987D7F732C8D}"/>
                </a:ext>
              </a:extLst>
            </p:cNvPr>
            <p:cNvSpPr>
              <a:spLocks/>
            </p:cNvSpPr>
            <p:nvPr/>
          </p:nvSpPr>
          <p:spPr bwMode="auto">
            <a:xfrm>
              <a:off x="4833935" y="4179900"/>
              <a:ext cx="74613"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schemeClr val="bg1"/>
                </a:solidFill>
                <a:effectLst/>
                <a:uLnTx/>
                <a:uFillTx/>
                <a:latin typeface="Ubuntu"/>
                <a:ea typeface="+mn-ea"/>
                <a:cs typeface="+mn-cs"/>
              </a:endParaRPr>
            </a:p>
          </p:txBody>
        </p:sp>
        <p:sp>
          <p:nvSpPr>
            <p:cNvPr id="27" name="Freeform 70">
              <a:extLst>
                <a:ext uri="{FF2B5EF4-FFF2-40B4-BE49-F238E27FC236}">
                  <a16:creationId xmlns:a16="http://schemas.microsoft.com/office/drawing/2014/main" id="{7215CC46-22BB-414B-88FF-F73B5D02D573}"/>
                </a:ext>
              </a:extLst>
            </p:cNvPr>
            <p:cNvSpPr>
              <a:spLocks/>
            </p:cNvSpPr>
            <p:nvPr/>
          </p:nvSpPr>
          <p:spPr bwMode="auto">
            <a:xfrm>
              <a:off x="4916483" y="4194186"/>
              <a:ext cx="277813" cy="133350"/>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schemeClr val="bg1"/>
                </a:solidFill>
                <a:effectLst/>
                <a:uLnTx/>
                <a:uFillTx/>
                <a:latin typeface="Ubuntu"/>
                <a:ea typeface="+mn-ea"/>
                <a:cs typeface="+mn-cs"/>
              </a:endParaRPr>
            </a:p>
          </p:txBody>
        </p:sp>
        <p:sp>
          <p:nvSpPr>
            <p:cNvPr id="28" name="Freeform 71">
              <a:extLst>
                <a:ext uri="{FF2B5EF4-FFF2-40B4-BE49-F238E27FC236}">
                  <a16:creationId xmlns:a16="http://schemas.microsoft.com/office/drawing/2014/main" id="{B9DFA813-D822-4DF3-9A24-6C9ADAA6F302}"/>
                </a:ext>
              </a:extLst>
            </p:cNvPr>
            <p:cNvSpPr>
              <a:spLocks noEditPoints="1"/>
            </p:cNvSpPr>
            <p:nvPr/>
          </p:nvSpPr>
          <p:spPr bwMode="auto">
            <a:xfrm>
              <a:off x="5037140" y="3983047"/>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schemeClr val="bg1"/>
                </a:solidFill>
                <a:effectLst/>
                <a:uLnTx/>
                <a:uFillTx/>
                <a:latin typeface="Ubuntu"/>
                <a:ea typeface="+mn-ea"/>
                <a:cs typeface="+mn-cs"/>
              </a:endParaRPr>
            </a:p>
          </p:txBody>
        </p:sp>
        <p:sp>
          <p:nvSpPr>
            <p:cNvPr id="29" name="Freeform 72">
              <a:extLst>
                <a:ext uri="{FF2B5EF4-FFF2-40B4-BE49-F238E27FC236}">
                  <a16:creationId xmlns:a16="http://schemas.microsoft.com/office/drawing/2014/main" id="{BC32E00B-5BEE-43B2-99CB-1FE6A03E19F4}"/>
                </a:ext>
              </a:extLst>
            </p:cNvPr>
            <p:cNvSpPr>
              <a:spLocks noEditPoints="1"/>
            </p:cNvSpPr>
            <p:nvPr/>
          </p:nvSpPr>
          <p:spPr bwMode="auto">
            <a:xfrm>
              <a:off x="4968875" y="4089401"/>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schemeClr val="bg1"/>
                </a:solidFill>
                <a:effectLst/>
                <a:uLnTx/>
                <a:uFillTx/>
                <a:latin typeface="Ubuntu"/>
                <a:ea typeface="+mn-ea"/>
                <a:cs typeface="+mn-cs"/>
              </a:endParaRPr>
            </a:p>
          </p:txBody>
        </p:sp>
      </p:grpSp>
      <p:sp>
        <p:nvSpPr>
          <p:cNvPr id="30" name="CuadroTexto 395">
            <a:extLst>
              <a:ext uri="{FF2B5EF4-FFF2-40B4-BE49-F238E27FC236}">
                <a16:creationId xmlns:a16="http://schemas.microsoft.com/office/drawing/2014/main" id="{3DA56A3C-C83B-41FA-A265-EBCC76E4F57B}"/>
              </a:ext>
            </a:extLst>
          </p:cNvPr>
          <p:cNvSpPr txBox="1"/>
          <p:nvPr/>
        </p:nvSpPr>
        <p:spPr>
          <a:xfrm flipH="1">
            <a:off x="3133745" y="3333534"/>
            <a:ext cx="1558135" cy="1107996"/>
          </a:xfrm>
          <a:prstGeom prst="rect">
            <a:avLst/>
          </a:prstGeom>
          <a:noFill/>
        </p:spPr>
        <p:txBody>
          <a:bodyPr wrap="square" rtlCol="0">
            <a:spAutoFit/>
          </a:bodyPr>
          <a:lstStyle/>
          <a:p>
            <a:pPr algn="ctr">
              <a:defRPr/>
            </a:pPr>
            <a:r>
              <a:rPr lang="en-US" sz="1600" b="1">
                <a:solidFill>
                  <a:schemeClr val="bg1"/>
                </a:solidFill>
              </a:rPr>
              <a:t>Business Services Provisioning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chemeClr val="bg1"/>
              </a:solidFill>
              <a:effectLst/>
              <a:uLnTx/>
              <a:uFillTx/>
              <a:latin typeface="Ubuntu"/>
              <a:ea typeface="Lato" charset="0"/>
              <a:cs typeface="Lato" charset="0"/>
            </a:endParaRPr>
          </a:p>
        </p:txBody>
      </p:sp>
      <p:sp>
        <p:nvSpPr>
          <p:cNvPr id="31" name="CuadroTexto 395">
            <a:extLst>
              <a:ext uri="{FF2B5EF4-FFF2-40B4-BE49-F238E27FC236}">
                <a16:creationId xmlns:a16="http://schemas.microsoft.com/office/drawing/2014/main" id="{CE7C4971-6D0C-4FDF-B718-62EF2AFA5A03}"/>
              </a:ext>
            </a:extLst>
          </p:cNvPr>
          <p:cNvSpPr txBox="1"/>
          <p:nvPr/>
        </p:nvSpPr>
        <p:spPr>
          <a:xfrm flipH="1">
            <a:off x="3171803" y="5029580"/>
            <a:ext cx="1558135" cy="723275"/>
          </a:xfrm>
          <a:prstGeom prst="rect">
            <a:avLst/>
          </a:prstGeom>
          <a:noFill/>
        </p:spPr>
        <p:txBody>
          <a:bodyPr wrap="square" rtlCol="0">
            <a:spAutoFit/>
          </a:bodyPr>
          <a:lstStyle/>
          <a:p>
            <a:pPr algn="ctr">
              <a:defRPr/>
            </a:pPr>
            <a:r>
              <a:rPr lang="en-US" sz="1600" b="1">
                <a:solidFill>
                  <a:schemeClr val="bg1"/>
                </a:solidFill>
              </a:rPr>
              <a:t>Service Consumption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Ubuntu"/>
              <a:ea typeface="Lato" charset="0"/>
              <a:cs typeface="Lato" charset="0"/>
            </a:endParaRPr>
          </a:p>
        </p:txBody>
      </p:sp>
      <p:pic>
        <p:nvPicPr>
          <p:cNvPr id="32" name="Graphic 31" descr="Pinch Zoom In with solid fill">
            <a:extLst>
              <a:ext uri="{FF2B5EF4-FFF2-40B4-BE49-F238E27FC236}">
                <a16:creationId xmlns:a16="http://schemas.microsoft.com/office/drawing/2014/main" id="{0A3A689A-C481-420F-BDA2-684DD0054F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052" y="3602238"/>
            <a:ext cx="634779" cy="634779"/>
          </a:xfrm>
          <a:prstGeom prst="rect">
            <a:avLst/>
          </a:prstGeom>
        </p:spPr>
      </p:pic>
      <p:sp>
        <p:nvSpPr>
          <p:cNvPr id="33" name="Arrow: Chevron 32">
            <a:extLst>
              <a:ext uri="{FF2B5EF4-FFF2-40B4-BE49-F238E27FC236}">
                <a16:creationId xmlns:a16="http://schemas.microsoft.com/office/drawing/2014/main" id="{EA7CE9FD-2590-4FFC-AF0F-88A26C7B2961}"/>
              </a:ext>
            </a:extLst>
          </p:cNvPr>
          <p:cNvSpPr/>
          <p:nvPr/>
        </p:nvSpPr>
        <p:spPr>
          <a:xfrm rot="5400000">
            <a:off x="399221" y="1706479"/>
            <a:ext cx="1643213" cy="1325270"/>
          </a:xfrm>
          <a:prstGeom prst="chevron">
            <a:avLst>
              <a:gd name="adj" fmla="val 19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Ubuntu"/>
              <a:ea typeface="+mn-ea"/>
              <a:cs typeface="+mn-cs"/>
            </a:endParaRPr>
          </a:p>
        </p:txBody>
      </p:sp>
      <p:pic>
        <p:nvPicPr>
          <p:cNvPr id="34" name="Picture 33">
            <a:extLst>
              <a:ext uri="{FF2B5EF4-FFF2-40B4-BE49-F238E27FC236}">
                <a16:creationId xmlns:a16="http://schemas.microsoft.com/office/drawing/2014/main" id="{BD5A049E-5F6A-4915-8663-D8C060ACCCDB}"/>
              </a:ext>
            </a:extLst>
          </p:cNvPr>
          <p:cNvPicPr>
            <a:picLocks noChangeAspect="1"/>
          </p:cNvPicPr>
          <p:nvPr/>
        </p:nvPicPr>
        <p:blipFill>
          <a:blip r:embed="rId4"/>
          <a:stretch>
            <a:fillRect/>
          </a:stretch>
        </p:blipFill>
        <p:spPr>
          <a:xfrm>
            <a:off x="1016594" y="2156699"/>
            <a:ext cx="408467" cy="341406"/>
          </a:xfrm>
          <a:prstGeom prst="rect">
            <a:avLst/>
          </a:prstGeom>
        </p:spPr>
      </p:pic>
      <p:sp>
        <p:nvSpPr>
          <p:cNvPr id="35" name="Rectangle 34">
            <a:extLst>
              <a:ext uri="{FF2B5EF4-FFF2-40B4-BE49-F238E27FC236}">
                <a16:creationId xmlns:a16="http://schemas.microsoft.com/office/drawing/2014/main" id="{631F3A8D-1EA7-4DE6-8777-D7D84388F344}"/>
              </a:ext>
            </a:extLst>
          </p:cNvPr>
          <p:cNvSpPr/>
          <p:nvPr/>
        </p:nvSpPr>
        <p:spPr>
          <a:xfrm>
            <a:off x="1952141" y="4698354"/>
            <a:ext cx="9743605" cy="1361995"/>
          </a:xfrm>
          <a:prstGeom prst="rect">
            <a:avLst/>
          </a:prstGeom>
          <a:solidFill>
            <a:schemeClr val="bg1">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70AD"/>
              </a:buClr>
              <a:buSzTx/>
              <a:buFontTx/>
              <a:buNone/>
              <a:tabLst/>
              <a:defRPr/>
            </a:pPr>
            <a:endParaRPr kumimoji="0" lang="en-US" sz="700" b="0" i="0" u="none" strike="noStrike" kern="1200" cap="none" spc="0" normalizeH="0" baseline="0" noProof="0">
              <a:ln>
                <a:noFill/>
              </a:ln>
              <a:solidFill>
                <a:prstClr val="black">
                  <a:lumMod val="75000"/>
                  <a:lumOff val="25000"/>
                </a:prstClr>
              </a:solidFill>
              <a:effectLst/>
              <a:uLnTx/>
              <a:uFillTx/>
              <a:latin typeface="Ubuntu"/>
              <a:ea typeface="+mn-ea"/>
              <a:cs typeface="+mn-cs"/>
            </a:endParaRPr>
          </a:p>
        </p:txBody>
      </p:sp>
    </p:spTree>
    <p:extLst>
      <p:ext uri="{BB962C8B-B14F-4D97-AF65-F5344CB8AC3E}">
        <p14:creationId xmlns:p14="http://schemas.microsoft.com/office/powerpoint/2010/main" val="423084013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17BB72-26E4-409E-B020-83F5B0A0DF92}"/>
              </a:ext>
            </a:extLst>
          </p:cNvPr>
          <p:cNvSpPr txBox="1"/>
          <p:nvPr/>
        </p:nvSpPr>
        <p:spPr>
          <a:xfrm>
            <a:off x="5375920" y="2967335"/>
            <a:ext cx="6979920" cy="923330"/>
          </a:xfrm>
          <a:prstGeom prst="rect">
            <a:avLst/>
          </a:prstGeom>
          <a:noFill/>
        </p:spPr>
        <p:txBody>
          <a:bodyPr wrap="square">
            <a:spAutoFit/>
          </a:bodyPr>
          <a:lstStyle/>
          <a:p>
            <a:r>
              <a:rPr lang="en-US" sz="5400" b="1">
                <a:solidFill>
                  <a:schemeClr val="bg2"/>
                </a:solidFill>
              </a:rPr>
              <a:t>RAP v/s CAP</a:t>
            </a:r>
            <a:endParaRPr lang="en-IN" sz="5400">
              <a:solidFill>
                <a:schemeClr val="bg2"/>
              </a:solidFill>
            </a:endParaRPr>
          </a:p>
        </p:txBody>
      </p:sp>
    </p:spTree>
    <p:extLst>
      <p:ext uri="{BB962C8B-B14F-4D97-AF65-F5344CB8AC3E}">
        <p14:creationId xmlns:p14="http://schemas.microsoft.com/office/powerpoint/2010/main" val="35553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90EB95-717F-4C50-A31E-EE376BEA8D73}"/>
              </a:ext>
            </a:extLst>
          </p:cNvPr>
          <p:cNvSpPr>
            <a:spLocks noGrp="1"/>
          </p:cNvSpPr>
          <p:nvPr>
            <p:ph type="title"/>
          </p:nvPr>
        </p:nvSpPr>
        <p:spPr>
          <a:xfrm>
            <a:off x="191344" y="262332"/>
            <a:ext cx="10947772" cy="716711"/>
          </a:xfrm>
        </p:spPr>
        <p:txBody>
          <a:bodyPr vert="horz" lIns="72000" tIns="0" rIns="0" bIns="0" rtlCol="0" anchor="b">
            <a:normAutofit/>
          </a:bodyPr>
          <a:lstStyle/>
          <a:p>
            <a:r>
              <a:rPr lang="en-US" sz="3400" b="1"/>
              <a:t>SAP RESTful Application Programming (RAP)</a:t>
            </a:r>
            <a:endParaRPr lang="en-IN" sz="3400" b="1"/>
          </a:p>
        </p:txBody>
      </p:sp>
      <p:sp>
        <p:nvSpPr>
          <p:cNvPr id="5" name="TextBox 4">
            <a:extLst>
              <a:ext uri="{FF2B5EF4-FFF2-40B4-BE49-F238E27FC236}">
                <a16:creationId xmlns:a16="http://schemas.microsoft.com/office/drawing/2014/main" id="{8D7681D7-EE0C-40FA-AB2C-F5207AC3E397}"/>
              </a:ext>
            </a:extLst>
          </p:cNvPr>
          <p:cNvSpPr txBox="1"/>
          <p:nvPr/>
        </p:nvSpPr>
        <p:spPr>
          <a:xfrm>
            <a:off x="191344" y="1628800"/>
            <a:ext cx="5553000" cy="4608512"/>
          </a:xfrm>
          <a:prstGeom prst="rect">
            <a:avLst/>
          </a:prstGeom>
        </p:spPr>
        <p:txBody>
          <a:bodyPr vert="horz" lIns="0" tIns="0" rIns="0" bIns="0" rtlCol="0">
            <a:normAutofit/>
          </a:bodyPr>
          <a:lstStyle/>
          <a:p>
            <a:pPr marL="342900" indent="-342900">
              <a:lnSpc>
                <a:spcPct val="90000"/>
              </a:lnSpc>
              <a:spcAft>
                <a:spcPts val="600"/>
              </a:spcAft>
              <a:buFont typeface="Arial" panose="020B0604020202020204" pitchFamily="34" charset="0"/>
              <a:buChar char="•"/>
            </a:pPr>
            <a:r>
              <a:rPr lang="en-US">
                <a:latin typeface="Ubuntu" panose="020B0504030602030204" pitchFamily="34" charset="0"/>
              </a:rPr>
              <a:t>The </a:t>
            </a:r>
            <a:r>
              <a:rPr lang="en-US" b="1">
                <a:latin typeface="Ubuntu" panose="020B0504030602030204" pitchFamily="34" charset="0"/>
              </a:rPr>
              <a:t>SAP RESTful Application Programming Model </a:t>
            </a:r>
            <a:r>
              <a:rPr lang="en-US">
                <a:latin typeface="Ubuntu" panose="020B0504030602030204" pitchFamily="34" charset="0"/>
              </a:rPr>
              <a:t>defines the architecture for efficient end-to-end development of intrinsically SAP HANA-optimized OData services (such as SAP Fiori apps) in the ABAP environment. </a:t>
            </a:r>
          </a:p>
          <a:p>
            <a:pPr>
              <a:lnSpc>
                <a:spcPct val="90000"/>
              </a:lnSpc>
              <a:spcAft>
                <a:spcPts val="600"/>
              </a:spcAft>
            </a:pPr>
            <a:endParaRPr lang="en-US">
              <a:latin typeface="Ubuntu" panose="020B0504030602030204" pitchFamily="34" charset="0"/>
            </a:endParaRPr>
          </a:p>
          <a:p>
            <a:pPr marL="342900" indent="-342900">
              <a:lnSpc>
                <a:spcPct val="90000"/>
              </a:lnSpc>
              <a:spcAft>
                <a:spcPts val="600"/>
              </a:spcAft>
              <a:buFont typeface="Arial" panose="020B0604020202020204" pitchFamily="34" charset="0"/>
              <a:buChar char="•"/>
            </a:pPr>
            <a:r>
              <a:rPr lang="en-US">
                <a:latin typeface="Ubuntu" panose="020B0504030602030204" pitchFamily="34" charset="0"/>
              </a:rPr>
              <a:t>It supports the development of all types of Fiori applications as well as publishing Web APIs.</a:t>
            </a:r>
          </a:p>
          <a:p>
            <a:pPr>
              <a:lnSpc>
                <a:spcPct val="90000"/>
              </a:lnSpc>
              <a:spcAft>
                <a:spcPts val="600"/>
              </a:spcAft>
            </a:pPr>
            <a:endParaRPr lang="en-US">
              <a:latin typeface="Ubuntu" panose="020B0504030602030204" pitchFamily="34" charset="0"/>
            </a:endParaRPr>
          </a:p>
          <a:p>
            <a:pPr marL="342900" indent="-342900">
              <a:lnSpc>
                <a:spcPct val="90000"/>
              </a:lnSpc>
              <a:spcAft>
                <a:spcPts val="600"/>
              </a:spcAft>
              <a:buFont typeface="Arial" panose="020B0604020202020204" pitchFamily="34" charset="0"/>
              <a:buChar char="•"/>
            </a:pPr>
            <a:r>
              <a:rPr lang="en-US">
                <a:latin typeface="Ubuntu" panose="020B0504030602030204" pitchFamily="34" charset="0"/>
              </a:rPr>
              <a:t>It is based on technologies and frameworks such as Core Data Services (CDS) for defining semantically rich data models and a service model infrastructure for creating OData services with bindings to an OData protocol and ABAP-based application services for custom logic and SAPUI5-based user interfaces</a:t>
            </a:r>
          </a:p>
        </p:txBody>
      </p:sp>
      <p:pic>
        <p:nvPicPr>
          <p:cNvPr id="13" name="Picture 12">
            <a:extLst>
              <a:ext uri="{FF2B5EF4-FFF2-40B4-BE49-F238E27FC236}">
                <a16:creationId xmlns:a16="http://schemas.microsoft.com/office/drawing/2014/main" id="{E8F9D1CF-9131-4FC6-B99B-931148097ED5}"/>
              </a:ext>
            </a:extLst>
          </p:cNvPr>
          <p:cNvPicPr>
            <a:picLocks noChangeAspect="1"/>
          </p:cNvPicPr>
          <p:nvPr/>
        </p:nvPicPr>
        <p:blipFill rotWithShape="1">
          <a:blip r:embed="rId2"/>
          <a:srcRect l="1962" t="3828" r="3792"/>
          <a:stretch/>
        </p:blipFill>
        <p:spPr>
          <a:xfrm>
            <a:off x="5727220" y="1772816"/>
            <a:ext cx="6201428" cy="3809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450060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09EA5-837D-41A5-84DC-A36828D91844}"/>
              </a:ext>
            </a:extLst>
          </p:cNvPr>
          <p:cNvSpPr>
            <a:spLocks noGrp="1"/>
          </p:cNvSpPr>
          <p:nvPr>
            <p:ph type="title"/>
          </p:nvPr>
        </p:nvSpPr>
        <p:spPr>
          <a:xfrm>
            <a:off x="191344" y="334340"/>
            <a:ext cx="11523835" cy="716711"/>
          </a:xfrm>
        </p:spPr>
        <p:txBody>
          <a:bodyPr/>
          <a:lstStyle/>
          <a:p>
            <a:r>
              <a:rPr lang="en-US" sz="3400" b="1"/>
              <a:t>SAP Cloud Application Programming (CAP)</a:t>
            </a:r>
            <a:endParaRPr lang="en-IN" sz="3400"/>
          </a:p>
        </p:txBody>
      </p:sp>
      <p:sp>
        <p:nvSpPr>
          <p:cNvPr id="5" name="TextBox 4">
            <a:extLst>
              <a:ext uri="{FF2B5EF4-FFF2-40B4-BE49-F238E27FC236}">
                <a16:creationId xmlns:a16="http://schemas.microsoft.com/office/drawing/2014/main" id="{75FB794D-77EF-4867-9916-9E344B589094}"/>
              </a:ext>
            </a:extLst>
          </p:cNvPr>
          <p:cNvSpPr txBox="1"/>
          <p:nvPr/>
        </p:nvSpPr>
        <p:spPr>
          <a:xfrm>
            <a:off x="119336" y="1556792"/>
            <a:ext cx="6264696" cy="46085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b="1"/>
              <a:t>SAP Cloud Application Programming Model (CAP) </a:t>
            </a:r>
            <a:r>
              <a:rPr lang="en-US" sz="1800"/>
              <a:t>is a framework of languages, libraries, and tools for building enterprise-grade services and applications. It guides developers along a golden path of proven best practices and a great wealth of out-of-the-box solutions to recurring tasks.</a:t>
            </a:r>
          </a:p>
          <a:p>
            <a:pPr marL="285750" indent="-285750">
              <a:lnSpc>
                <a:spcPct val="150000"/>
              </a:lnSpc>
              <a:buFont typeface="Arial" panose="020B0604020202020204" pitchFamily="34" charset="0"/>
              <a:buChar char="•"/>
            </a:pPr>
            <a:r>
              <a:rPr lang="en-US" sz="1800"/>
              <a:t>It is the recommended programming model for the ‘Cloud Foundry’ environment by SAP</a:t>
            </a:r>
          </a:p>
          <a:p>
            <a:pPr marL="285750" indent="-285750">
              <a:lnSpc>
                <a:spcPct val="150000"/>
              </a:lnSpc>
              <a:buFont typeface="Arial" panose="020B0604020202020204" pitchFamily="34" charset="0"/>
              <a:buChar char="•"/>
            </a:pPr>
            <a:r>
              <a:rPr lang="en-US" sz="1800"/>
              <a:t>The CAP framework features a mix of proven and broadly adopted open-source and SAP technologies, as highlighted in the figure below:</a:t>
            </a:r>
          </a:p>
        </p:txBody>
      </p:sp>
      <p:pic>
        <p:nvPicPr>
          <p:cNvPr id="6" name="Picture 5">
            <a:extLst>
              <a:ext uri="{FF2B5EF4-FFF2-40B4-BE49-F238E27FC236}">
                <a16:creationId xmlns:a16="http://schemas.microsoft.com/office/drawing/2014/main" id="{21CCC898-BD77-43AD-A736-D221E4EEFEB5}"/>
              </a:ext>
            </a:extLst>
          </p:cNvPr>
          <p:cNvPicPr>
            <a:picLocks noChangeAspect="1"/>
          </p:cNvPicPr>
          <p:nvPr/>
        </p:nvPicPr>
        <p:blipFill rotWithShape="1">
          <a:blip r:embed="rId2"/>
          <a:srcRect l="2395" t="4124" r="2080" b="3065"/>
          <a:stretch/>
        </p:blipFill>
        <p:spPr>
          <a:xfrm>
            <a:off x="6593437" y="2132856"/>
            <a:ext cx="5479227" cy="3240360"/>
          </a:xfrm>
          <a:prstGeom prst="rect">
            <a:avLst/>
          </a:prstGeom>
          <a:ln>
            <a:solidFill>
              <a:schemeClr val="accent1">
                <a:alpha val="97000"/>
              </a:schemeClr>
            </a:solidFill>
          </a:ln>
        </p:spPr>
      </p:pic>
    </p:spTree>
    <p:extLst>
      <p:ext uri="{BB962C8B-B14F-4D97-AF65-F5344CB8AC3E}">
        <p14:creationId xmlns:p14="http://schemas.microsoft.com/office/powerpoint/2010/main" val="478127039"/>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510D46F-F439-4413-BD1B-9E425DE5EE48}"/>
              </a:ext>
            </a:extLst>
          </p:cNvPr>
          <p:cNvGraphicFramePr>
            <a:graphicFrameLocks noGrp="1"/>
          </p:cNvGraphicFramePr>
          <p:nvPr>
            <p:extLst>
              <p:ext uri="{D42A27DB-BD31-4B8C-83A1-F6EECF244321}">
                <p14:modId xmlns:p14="http://schemas.microsoft.com/office/powerpoint/2010/main" val="3177286162"/>
              </p:ext>
            </p:extLst>
          </p:nvPr>
        </p:nvGraphicFramePr>
        <p:xfrm>
          <a:off x="425441" y="692696"/>
          <a:ext cx="11341117" cy="5859015"/>
        </p:xfrm>
        <a:graphic>
          <a:graphicData uri="http://schemas.openxmlformats.org/drawingml/2006/table">
            <a:tbl>
              <a:tblPr firstRow="1" bandRow="1">
                <a:tableStyleId>{7DF18680-E054-41AD-8BC1-D1AEF772440D}</a:tableStyleId>
              </a:tblPr>
              <a:tblGrid>
                <a:gridCol w="1814578">
                  <a:extLst>
                    <a:ext uri="{9D8B030D-6E8A-4147-A177-3AD203B41FA5}">
                      <a16:colId xmlns:a16="http://schemas.microsoft.com/office/drawing/2014/main" val="1443337480"/>
                    </a:ext>
                  </a:extLst>
                </a:gridCol>
                <a:gridCol w="5216914">
                  <a:extLst>
                    <a:ext uri="{9D8B030D-6E8A-4147-A177-3AD203B41FA5}">
                      <a16:colId xmlns:a16="http://schemas.microsoft.com/office/drawing/2014/main" val="3402191637"/>
                    </a:ext>
                  </a:extLst>
                </a:gridCol>
                <a:gridCol w="4309625">
                  <a:extLst>
                    <a:ext uri="{9D8B030D-6E8A-4147-A177-3AD203B41FA5}">
                      <a16:colId xmlns:a16="http://schemas.microsoft.com/office/drawing/2014/main" val="941695199"/>
                    </a:ext>
                  </a:extLst>
                </a:gridCol>
              </a:tblGrid>
              <a:tr h="499092">
                <a:tc>
                  <a:txBody>
                    <a:bodyPr/>
                    <a:lstStyle/>
                    <a:p>
                      <a:pPr algn="ctr"/>
                      <a:r>
                        <a:rPr lang="en-US" sz="1200" b="1">
                          <a:solidFill>
                            <a:srgbClr val="000000"/>
                          </a:solidFill>
                          <a:effectLst/>
                          <a:latin typeface="+mj-lt"/>
                        </a:rPr>
                        <a:t>Comparison</a:t>
                      </a:r>
                    </a:p>
                  </a:txBody>
                  <a:tcPr marL="63500" marR="63500" marT="63500" marB="63500" anchor="ctr"/>
                </a:tc>
                <a:tc>
                  <a:txBody>
                    <a:bodyPr/>
                    <a:lstStyle/>
                    <a:p>
                      <a:pPr algn="ctr"/>
                      <a:r>
                        <a:rPr lang="en-US" sz="1200" b="1">
                          <a:solidFill>
                            <a:srgbClr val="000000"/>
                          </a:solidFill>
                          <a:effectLst/>
                          <a:latin typeface="+mj-lt"/>
                        </a:rPr>
                        <a:t>SAP CAP</a:t>
                      </a:r>
                    </a:p>
                  </a:txBody>
                  <a:tcPr marL="63500" marR="63500" marT="63500" marB="63500" anchor="ctr"/>
                </a:tc>
                <a:tc>
                  <a:txBody>
                    <a:bodyPr/>
                    <a:lstStyle/>
                    <a:p>
                      <a:pPr algn="ctr"/>
                      <a:r>
                        <a:rPr lang="en-US" sz="1200" b="1">
                          <a:solidFill>
                            <a:srgbClr val="000000"/>
                          </a:solidFill>
                          <a:effectLst/>
                          <a:latin typeface="+mj-lt"/>
                        </a:rPr>
                        <a:t>SAP RAP</a:t>
                      </a:r>
                    </a:p>
                  </a:txBody>
                  <a:tcPr marL="63500" marR="63500" marT="63500" marB="63500" anchor="ctr"/>
                </a:tc>
                <a:extLst>
                  <a:ext uri="{0D108BD9-81ED-4DB2-BD59-A6C34878D82A}">
                    <a16:rowId xmlns:a16="http://schemas.microsoft.com/office/drawing/2014/main" val="3726611767"/>
                  </a:ext>
                </a:extLst>
              </a:tr>
              <a:tr h="355076">
                <a:tc>
                  <a:txBody>
                    <a:bodyPr/>
                    <a:lstStyle/>
                    <a:p>
                      <a:pPr algn="ctr"/>
                      <a:r>
                        <a:rPr lang="en-US" sz="1200" b="1">
                          <a:solidFill>
                            <a:srgbClr val="000000"/>
                          </a:solidFill>
                          <a:effectLst/>
                          <a:latin typeface="+mj-lt"/>
                        </a:rPr>
                        <a:t>Type of Service</a:t>
                      </a:r>
                    </a:p>
                  </a:txBody>
                  <a:tcPr marL="63500" marR="63500" marT="63500" marB="63500" anchor="ctr"/>
                </a:tc>
                <a:tc>
                  <a:txBody>
                    <a:bodyPr/>
                    <a:lstStyle/>
                    <a:p>
                      <a:pPr algn="ctr"/>
                      <a:r>
                        <a:rPr lang="en-US" sz="1200" b="1">
                          <a:solidFill>
                            <a:srgbClr val="000000"/>
                          </a:solidFill>
                          <a:effectLst/>
                          <a:latin typeface="+mj-lt"/>
                        </a:rPr>
                        <a:t>Only Cloud Service.</a:t>
                      </a:r>
                    </a:p>
                  </a:txBody>
                  <a:tcPr marL="63500" marR="63500" marT="63500" marB="63500" anchor="ctr"/>
                </a:tc>
                <a:tc>
                  <a:txBody>
                    <a:bodyPr/>
                    <a:lstStyle/>
                    <a:p>
                      <a:pPr algn="ctr"/>
                      <a:r>
                        <a:rPr lang="en-US" sz="1200" b="1">
                          <a:solidFill>
                            <a:srgbClr val="000000"/>
                          </a:solidFill>
                          <a:effectLst/>
                          <a:latin typeface="+mj-lt"/>
                        </a:rPr>
                        <a:t>Both on Premise and Cloud Services.</a:t>
                      </a:r>
                    </a:p>
                  </a:txBody>
                  <a:tcPr marL="63500" marR="63500" marT="63500" marB="63500" anchor="ctr"/>
                </a:tc>
                <a:extLst>
                  <a:ext uri="{0D108BD9-81ED-4DB2-BD59-A6C34878D82A}">
                    <a16:rowId xmlns:a16="http://schemas.microsoft.com/office/drawing/2014/main" val="2281312642"/>
                  </a:ext>
                </a:extLst>
              </a:tr>
              <a:tr h="393687">
                <a:tc>
                  <a:txBody>
                    <a:bodyPr/>
                    <a:lstStyle/>
                    <a:p>
                      <a:pPr algn="ctr"/>
                      <a:r>
                        <a:rPr lang="en-US" sz="1200" b="1">
                          <a:solidFill>
                            <a:srgbClr val="000000"/>
                          </a:solidFill>
                          <a:effectLst/>
                          <a:latin typeface="+mj-lt"/>
                        </a:rPr>
                        <a:t>Technology</a:t>
                      </a:r>
                    </a:p>
                  </a:txBody>
                  <a:tcPr marL="63500" marR="63500" marT="63500" marB="63500" anchor="ctr"/>
                </a:tc>
                <a:tc>
                  <a:txBody>
                    <a:bodyPr/>
                    <a:lstStyle/>
                    <a:p>
                      <a:pPr algn="ctr"/>
                      <a:r>
                        <a:rPr lang="en-US" sz="1200" b="1">
                          <a:solidFill>
                            <a:srgbClr val="000000"/>
                          </a:solidFill>
                          <a:effectLst/>
                          <a:latin typeface="+mj-lt"/>
                        </a:rPr>
                        <a:t>Open Source + SAP Stack (HANA DB, CAP CDS, SAP UI5).</a:t>
                      </a:r>
                    </a:p>
                  </a:txBody>
                  <a:tcPr marL="63500" marR="63500" marT="63500" marB="63500" anchor="ctr"/>
                </a:tc>
                <a:tc>
                  <a:txBody>
                    <a:bodyPr/>
                    <a:lstStyle/>
                    <a:p>
                      <a:pPr algn="ctr"/>
                      <a:r>
                        <a:rPr lang="en-US" sz="1200" b="1">
                          <a:solidFill>
                            <a:srgbClr val="000000"/>
                          </a:solidFill>
                          <a:effectLst/>
                          <a:latin typeface="+mj-lt"/>
                        </a:rPr>
                        <a:t>SAP CDS and SAP ABAP (or ABAP on Cloud).</a:t>
                      </a:r>
                    </a:p>
                  </a:txBody>
                  <a:tcPr marL="63500" marR="63500" marT="63500" marB="63500" anchor="ctr"/>
                </a:tc>
                <a:extLst>
                  <a:ext uri="{0D108BD9-81ED-4DB2-BD59-A6C34878D82A}">
                    <a16:rowId xmlns:a16="http://schemas.microsoft.com/office/drawing/2014/main" val="70182253"/>
                  </a:ext>
                </a:extLst>
              </a:tr>
              <a:tr h="564631">
                <a:tc>
                  <a:txBody>
                    <a:bodyPr/>
                    <a:lstStyle/>
                    <a:p>
                      <a:pPr algn="ctr"/>
                      <a:r>
                        <a:rPr lang="en-US" sz="1200" b="1">
                          <a:solidFill>
                            <a:srgbClr val="000000"/>
                          </a:solidFill>
                          <a:effectLst/>
                          <a:latin typeface="+mj-lt"/>
                        </a:rPr>
                        <a:t>Data Base</a:t>
                      </a:r>
                    </a:p>
                  </a:txBody>
                  <a:tcPr marL="63500" marR="63500" marT="63500" marB="63500" anchor="ctr"/>
                </a:tc>
                <a:tc>
                  <a:txBody>
                    <a:bodyPr/>
                    <a:lstStyle/>
                    <a:p>
                      <a:pPr algn="ctr"/>
                      <a:r>
                        <a:rPr lang="en-US" sz="1200" b="1">
                          <a:solidFill>
                            <a:srgbClr val="000000"/>
                          </a:solidFill>
                          <a:effectLst/>
                          <a:latin typeface="+mj-lt"/>
                        </a:rPr>
                        <a:t>The data base can be only HANA Database (on cloud).</a:t>
                      </a:r>
                    </a:p>
                  </a:txBody>
                  <a:tcPr marL="63500" marR="63500" marT="63500" marB="63500" anchor="ctr"/>
                </a:tc>
                <a:tc>
                  <a:txBody>
                    <a:bodyPr/>
                    <a:lstStyle/>
                    <a:p>
                      <a:pPr algn="ctr"/>
                      <a:r>
                        <a:rPr lang="en-US" sz="1200" b="1">
                          <a:solidFill>
                            <a:srgbClr val="000000"/>
                          </a:solidFill>
                          <a:effectLst/>
                          <a:latin typeface="+mj-lt"/>
                        </a:rPr>
                        <a:t>The data base can be either SAP conventional S4HANA or HANA Database (on cloud).</a:t>
                      </a:r>
                    </a:p>
                  </a:txBody>
                  <a:tcPr marL="63500" marR="63500" marT="63500" marB="63500" anchor="ctr"/>
                </a:tc>
                <a:extLst>
                  <a:ext uri="{0D108BD9-81ED-4DB2-BD59-A6C34878D82A}">
                    <a16:rowId xmlns:a16="http://schemas.microsoft.com/office/drawing/2014/main" val="3888017390"/>
                  </a:ext>
                </a:extLst>
              </a:tr>
              <a:tr h="444910">
                <a:tc>
                  <a:txBody>
                    <a:bodyPr/>
                    <a:lstStyle/>
                    <a:p>
                      <a:pPr algn="ctr"/>
                      <a:r>
                        <a:rPr lang="en-US" sz="1200" b="1">
                          <a:solidFill>
                            <a:srgbClr val="000000"/>
                          </a:solidFill>
                          <a:effectLst/>
                          <a:latin typeface="+mj-lt"/>
                        </a:rPr>
                        <a:t>Application Layer</a:t>
                      </a:r>
                    </a:p>
                  </a:txBody>
                  <a:tcPr marL="63500" marR="63500" marT="63500" marB="63500" anchor="ctr"/>
                </a:tc>
                <a:tc>
                  <a:txBody>
                    <a:bodyPr/>
                    <a:lstStyle/>
                    <a:p>
                      <a:pPr algn="ctr"/>
                      <a:r>
                        <a:rPr lang="en-US" sz="1200" b="1">
                          <a:solidFill>
                            <a:srgbClr val="000000"/>
                          </a:solidFill>
                          <a:effectLst/>
                          <a:latin typeface="+mj-lt"/>
                        </a:rPr>
                        <a:t>Application layer can be Node.js or Java.</a:t>
                      </a:r>
                    </a:p>
                  </a:txBody>
                  <a:tcPr marL="63500" marR="63500" marT="63500" marB="63500" anchor="ctr"/>
                </a:tc>
                <a:tc>
                  <a:txBody>
                    <a:bodyPr/>
                    <a:lstStyle/>
                    <a:p>
                      <a:pPr algn="ctr"/>
                      <a:r>
                        <a:rPr lang="en-US" sz="1200" b="1">
                          <a:solidFill>
                            <a:srgbClr val="000000"/>
                          </a:solidFill>
                          <a:effectLst/>
                          <a:latin typeface="+mj-lt"/>
                        </a:rPr>
                        <a:t>Application layer is ABAP.</a:t>
                      </a:r>
                    </a:p>
                  </a:txBody>
                  <a:tcPr marL="63500" marR="63500" marT="63500" marB="63500" anchor="ctr"/>
                </a:tc>
                <a:extLst>
                  <a:ext uri="{0D108BD9-81ED-4DB2-BD59-A6C34878D82A}">
                    <a16:rowId xmlns:a16="http://schemas.microsoft.com/office/drawing/2014/main" val="1424839060"/>
                  </a:ext>
                </a:extLst>
              </a:tr>
              <a:tr h="564631">
                <a:tc>
                  <a:txBody>
                    <a:bodyPr/>
                    <a:lstStyle/>
                    <a:p>
                      <a:pPr algn="ctr"/>
                      <a:r>
                        <a:rPr lang="en-US" sz="1200" b="1">
                          <a:solidFill>
                            <a:srgbClr val="000000"/>
                          </a:solidFill>
                          <a:effectLst/>
                          <a:latin typeface="+mj-lt"/>
                        </a:rPr>
                        <a:t>Frontend</a:t>
                      </a:r>
                    </a:p>
                  </a:txBody>
                  <a:tcPr marL="63500" marR="63500" marT="63500" marB="63500" anchor="ctr"/>
                </a:tc>
                <a:tc>
                  <a:txBody>
                    <a:bodyPr/>
                    <a:lstStyle/>
                    <a:p>
                      <a:pPr algn="ctr"/>
                      <a:r>
                        <a:rPr lang="en-US" sz="1200" b="1">
                          <a:solidFill>
                            <a:srgbClr val="000000"/>
                          </a:solidFill>
                          <a:effectLst/>
                          <a:latin typeface="+mj-lt"/>
                        </a:rPr>
                        <a:t>UI development is supported.</a:t>
                      </a:r>
                    </a:p>
                  </a:txBody>
                  <a:tcPr marL="63500" marR="63500" marT="63500" marB="63500" anchor="ctr"/>
                </a:tc>
                <a:tc>
                  <a:txBody>
                    <a:bodyPr/>
                    <a:lstStyle/>
                    <a:p>
                      <a:pPr algn="ctr"/>
                      <a:r>
                        <a:rPr lang="en-US" sz="1200" b="1">
                          <a:solidFill>
                            <a:srgbClr val="000000"/>
                          </a:solidFill>
                          <a:effectLst/>
                          <a:latin typeface="+mj-lt"/>
                        </a:rPr>
                        <a:t>Only APIs are generated, UI development is not part of RAP architecture.</a:t>
                      </a:r>
                    </a:p>
                  </a:txBody>
                  <a:tcPr marL="63500" marR="63500" marT="63500" marB="63500" anchor="ctr"/>
                </a:tc>
                <a:extLst>
                  <a:ext uri="{0D108BD9-81ED-4DB2-BD59-A6C34878D82A}">
                    <a16:rowId xmlns:a16="http://schemas.microsoft.com/office/drawing/2014/main" val="1673730197"/>
                  </a:ext>
                </a:extLst>
              </a:tr>
              <a:tr h="1076633">
                <a:tc>
                  <a:txBody>
                    <a:bodyPr/>
                    <a:lstStyle/>
                    <a:p>
                      <a:pPr algn="ctr"/>
                      <a:r>
                        <a:rPr lang="en-US" sz="1200" b="1">
                          <a:solidFill>
                            <a:srgbClr val="000000"/>
                          </a:solidFill>
                          <a:effectLst/>
                          <a:latin typeface="+mj-lt"/>
                        </a:rPr>
                        <a:t>Deployment</a:t>
                      </a:r>
                    </a:p>
                  </a:txBody>
                  <a:tcPr marL="63500" marR="63500" marT="63500" marB="63500" anchor="ctr"/>
                </a:tc>
                <a:tc>
                  <a:txBody>
                    <a:bodyPr/>
                    <a:lstStyle/>
                    <a:p>
                      <a:pPr algn="ctr"/>
                      <a:r>
                        <a:rPr lang="en-US" sz="1200" b="1">
                          <a:solidFill>
                            <a:srgbClr val="000000"/>
                          </a:solidFill>
                          <a:effectLst/>
                          <a:latin typeface="+mj-lt"/>
                        </a:rPr>
                        <a:t>It can be deployed only on Cloud Foundry as a single package (</a:t>
                      </a:r>
                      <a:r>
                        <a:rPr lang="en-US" sz="1200" b="1" err="1">
                          <a:solidFill>
                            <a:srgbClr val="000000"/>
                          </a:solidFill>
                          <a:effectLst/>
                          <a:latin typeface="+mj-lt"/>
                        </a:rPr>
                        <a:t>MTA.yaml</a:t>
                      </a:r>
                      <a:r>
                        <a:rPr lang="en-US" sz="1200" b="1">
                          <a:solidFill>
                            <a:srgbClr val="000000"/>
                          </a:solidFill>
                          <a:effectLst/>
                          <a:latin typeface="+mj-lt"/>
                        </a:rPr>
                        <a:t> that consists Database + Micro services + UI) or two package (UI is separated in this case).</a:t>
                      </a:r>
                    </a:p>
                  </a:txBody>
                  <a:tcPr marL="63500" marR="63500" marT="63500" marB="63500" anchor="ctr"/>
                </a:tc>
                <a:tc>
                  <a:txBody>
                    <a:bodyPr/>
                    <a:lstStyle/>
                    <a:p>
                      <a:pPr algn="ctr"/>
                      <a:r>
                        <a:rPr lang="en-US" sz="1200" b="1">
                          <a:solidFill>
                            <a:srgbClr val="000000"/>
                          </a:solidFill>
                          <a:effectLst/>
                          <a:latin typeface="+mj-lt"/>
                        </a:rPr>
                        <a:t>The RAP is hosted via ABAP on cloud, which can be also only deployed over cloud foundry. But the UI application consuming the services generated by SAP RAP can be deployed over either Neo or Cloud Foundry.</a:t>
                      </a:r>
                    </a:p>
                  </a:txBody>
                  <a:tcPr marL="63500" marR="63500" marT="63500" marB="63500" anchor="ctr"/>
                </a:tc>
                <a:extLst>
                  <a:ext uri="{0D108BD9-81ED-4DB2-BD59-A6C34878D82A}">
                    <a16:rowId xmlns:a16="http://schemas.microsoft.com/office/drawing/2014/main" val="967971785"/>
                  </a:ext>
                </a:extLst>
              </a:tr>
              <a:tr h="697862">
                <a:tc>
                  <a:txBody>
                    <a:bodyPr/>
                    <a:lstStyle/>
                    <a:p>
                      <a:pPr algn="ctr"/>
                      <a:r>
                        <a:rPr lang="en-US" sz="1200" b="1">
                          <a:solidFill>
                            <a:srgbClr val="000000"/>
                          </a:solidFill>
                          <a:effectLst/>
                          <a:latin typeface="+mj-lt"/>
                        </a:rPr>
                        <a:t>ABAP Reports Support</a:t>
                      </a:r>
                    </a:p>
                  </a:txBody>
                  <a:tcPr marL="63500" marR="63500" marT="63500" marB="63500" anchor="ctr"/>
                </a:tc>
                <a:tc>
                  <a:txBody>
                    <a:bodyPr/>
                    <a:lstStyle/>
                    <a:p>
                      <a:pPr algn="ctr"/>
                      <a:r>
                        <a:rPr lang="en-US" sz="1200" b="1">
                          <a:solidFill>
                            <a:srgbClr val="000000"/>
                          </a:solidFill>
                          <a:effectLst/>
                          <a:latin typeface="+mj-lt"/>
                        </a:rPr>
                        <a:t>The services generated by CAP can be used by ABAP reports via external HTTP request calls.</a:t>
                      </a:r>
                    </a:p>
                  </a:txBody>
                  <a:tcPr marL="63500" marR="63500" marT="63500" marB="63500" anchor="ctr"/>
                </a:tc>
                <a:tc>
                  <a:txBody>
                    <a:bodyPr/>
                    <a:lstStyle/>
                    <a:p>
                      <a:pPr algn="ctr"/>
                      <a:r>
                        <a:rPr lang="en-US" sz="1200" b="1">
                          <a:solidFill>
                            <a:srgbClr val="000000"/>
                          </a:solidFill>
                          <a:effectLst/>
                          <a:latin typeface="+mj-lt"/>
                        </a:rPr>
                        <a:t>The services generated by SAP RAP can be used directly in ABAP Reports via Entity Manipulation Language (EML).</a:t>
                      </a:r>
                    </a:p>
                  </a:txBody>
                  <a:tcPr marL="63500" marR="63500" marT="63500" marB="63500" anchor="ctr"/>
                </a:tc>
                <a:extLst>
                  <a:ext uri="{0D108BD9-81ED-4DB2-BD59-A6C34878D82A}">
                    <a16:rowId xmlns:a16="http://schemas.microsoft.com/office/drawing/2014/main" val="816555668"/>
                  </a:ext>
                </a:extLst>
              </a:tr>
              <a:tr h="564631">
                <a:tc>
                  <a:txBody>
                    <a:bodyPr/>
                    <a:lstStyle/>
                    <a:p>
                      <a:pPr algn="ctr"/>
                      <a:r>
                        <a:rPr lang="en-US" sz="1200" b="1">
                          <a:solidFill>
                            <a:srgbClr val="000000"/>
                          </a:solidFill>
                          <a:effectLst/>
                          <a:latin typeface="+mj-lt"/>
                        </a:rPr>
                        <a:t>OData Support</a:t>
                      </a:r>
                    </a:p>
                  </a:txBody>
                  <a:tcPr marL="63500" marR="63500" marT="63500" marB="63500" anchor="ctr"/>
                </a:tc>
                <a:tc>
                  <a:txBody>
                    <a:bodyPr/>
                    <a:lstStyle/>
                    <a:p>
                      <a:pPr algn="ctr"/>
                      <a:r>
                        <a:rPr lang="en-US" sz="1200" b="1">
                          <a:solidFill>
                            <a:srgbClr val="000000"/>
                          </a:solidFill>
                          <a:effectLst/>
                          <a:latin typeface="+mj-lt"/>
                        </a:rPr>
                        <a:t>SAP CAP only supports OData V4. But it can utilize plugins to downgrade the services to OData V2.</a:t>
                      </a:r>
                    </a:p>
                  </a:txBody>
                  <a:tcPr marL="63500" marR="63500" marT="63500" marB="63500" anchor="ctr"/>
                </a:tc>
                <a:tc>
                  <a:txBody>
                    <a:bodyPr/>
                    <a:lstStyle/>
                    <a:p>
                      <a:pPr algn="ctr"/>
                      <a:r>
                        <a:rPr lang="en-US" sz="1200" b="1">
                          <a:solidFill>
                            <a:srgbClr val="000000"/>
                          </a:solidFill>
                          <a:effectLst/>
                          <a:latin typeface="+mj-lt"/>
                        </a:rPr>
                        <a:t>You can create both OData V2 and V4 services.</a:t>
                      </a:r>
                    </a:p>
                  </a:txBody>
                  <a:tcPr marL="63500" marR="63500" marT="63500" marB="63500" anchor="ctr"/>
                </a:tc>
                <a:extLst>
                  <a:ext uri="{0D108BD9-81ED-4DB2-BD59-A6C34878D82A}">
                    <a16:rowId xmlns:a16="http://schemas.microsoft.com/office/drawing/2014/main" val="3936157717"/>
                  </a:ext>
                </a:extLst>
              </a:tr>
              <a:tr h="697862">
                <a:tc>
                  <a:txBody>
                    <a:bodyPr/>
                    <a:lstStyle/>
                    <a:p>
                      <a:pPr algn="ctr"/>
                      <a:r>
                        <a:rPr lang="en-US" sz="1200" b="1">
                          <a:solidFill>
                            <a:srgbClr val="000000"/>
                          </a:solidFill>
                          <a:effectLst/>
                          <a:latin typeface="+mj-lt"/>
                        </a:rPr>
                        <a:t>Development IDE</a:t>
                      </a:r>
                    </a:p>
                  </a:txBody>
                  <a:tcPr marL="63500" marR="63500" marT="63500" marB="63500" anchor="ctr"/>
                </a:tc>
                <a:tc>
                  <a:txBody>
                    <a:bodyPr/>
                    <a:lstStyle/>
                    <a:p>
                      <a:pPr algn="ctr"/>
                      <a:r>
                        <a:rPr lang="en-US" sz="1200" b="1">
                          <a:solidFill>
                            <a:srgbClr val="000000"/>
                          </a:solidFill>
                          <a:effectLst/>
                          <a:latin typeface="+mj-lt"/>
                        </a:rPr>
                        <a:t>SAP CAP can be developed using SAP Business Application Studio (BAS) or Visual Studio.</a:t>
                      </a:r>
                    </a:p>
                  </a:txBody>
                  <a:tcPr marL="63500" marR="63500" marT="63500" marB="63500" anchor="ctr"/>
                </a:tc>
                <a:tc>
                  <a:txBody>
                    <a:bodyPr/>
                    <a:lstStyle/>
                    <a:p>
                      <a:pPr algn="ctr"/>
                      <a:r>
                        <a:rPr lang="en-US" sz="1200" b="1">
                          <a:solidFill>
                            <a:srgbClr val="000000"/>
                          </a:solidFill>
                          <a:effectLst/>
                          <a:latin typeface="+mj-lt"/>
                        </a:rPr>
                        <a:t>SAP RAP can be developed using HANA Studio/Eclipse in case of on-premise as well as ABAP on cloud.</a:t>
                      </a:r>
                    </a:p>
                  </a:txBody>
                  <a:tcPr marL="63500" marR="63500" marT="63500" marB="63500" anchor="ctr"/>
                </a:tc>
                <a:extLst>
                  <a:ext uri="{0D108BD9-81ED-4DB2-BD59-A6C34878D82A}">
                    <a16:rowId xmlns:a16="http://schemas.microsoft.com/office/drawing/2014/main" val="538522712"/>
                  </a:ext>
                </a:extLst>
              </a:tr>
            </a:tbl>
          </a:graphicData>
        </a:graphic>
      </p:graphicFrame>
      <p:sp>
        <p:nvSpPr>
          <p:cNvPr id="6" name="TextBox 5">
            <a:extLst>
              <a:ext uri="{FF2B5EF4-FFF2-40B4-BE49-F238E27FC236}">
                <a16:creationId xmlns:a16="http://schemas.microsoft.com/office/drawing/2014/main" id="{39275D74-BBA5-4BEB-85EA-514C0D7245E2}"/>
              </a:ext>
            </a:extLst>
          </p:cNvPr>
          <p:cNvSpPr txBox="1"/>
          <p:nvPr/>
        </p:nvSpPr>
        <p:spPr>
          <a:xfrm>
            <a:off x="335360" y="0"/>
            <a:ext cx="7931016" cy="584775"/>
          </a:xfrm>
          <a:prstGeom prst="rect">
            <a:avLst/>
          </a:prstGeom>
          <a:noFill/>
        </p:spPr>
        <p:txBody>
          <a:bodyPr wrap="square">
            <a:spAutoFit/>
          </a:bodyPr>
          <a:lstStyle/>
          <a:p>
            <a:r>
              <a:rPr lang="en-US" sz="3200" b="1"/>
              <a:t>RAP v/s CAP</a:t>
            </a:r>
            <a:endParaRPr lang="en-IN" sz="3200"/>
          </a:p>
        </p:txBody>
      </p:sp>
    </p:spTree>
    <p:extLst>
      <p:ext uri="{BB962C8B-B14F-4D97-AF65-F5344CB8AC3E}">
        <p14:creationId xmlns:p14="http://schemas.microsoft.com/office/powerpoint/2010/main" val="425144399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utdoor, green, tower&#10;&#10;Description automatically generated">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 r="61"/>
          <a:stretch>
            <a:fillRect/>
          </a:stretch>
        </p:blipFill>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a:xfrm>
            <a:off x="404813" y="4561383"/>
            <a:ext cx="11386134" cy="692497"/>
          </a:xfrm>
        </p:spPr>
        <p:txBody>
          <a:bodyPr/>
          <a:lstStyle/>
          <a:p>
            <a:endParaRPr lang="en-GB"/>
          </a:p>
          <a:p>
            <a:endParaRPr lang="en-GB"/>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566991"/>
            <a:ext cx="11386134" cy="1994392"/>
          </a:xfrm>
        </p:spPr>
        <p:txBody>
          <a:bodyPr/>
          <a:lstStyle/>
          <a:p>
            <a:r>
              <a:rPr lang="en-IN" sz="7200">
                <a:latin typeface="+mn-lt"/>
              </a:rPr>
              <a:t>Expose cds view using RAP in sap s/4 hana</a:t>
            </a:r>
            <a:endParaRPr lang="en-GB" sz="7200">
              <a:latin typeface="+mn-lt"/>
            </a:endParaRPr>
          </a:p>
        </p:txBody>
      </p:sp>
    </p:spTree>
    <p:extLst>
      <p:ext uri="{BB962C8B-B14F-4D97-AF65-F5344CB8AC3E}">
        <p14:creationId xmlns:p14="http://schemas.microsoft.com/office/powerpoint/2010/main" val="3300028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a:xfrm>
            <a:off x="3150300" y="3276600"/>
            <a:ext cx="3641582" cy="1176135"/>
          </a:xfrm>
        </p:spPr>
        <p:txBody>
          <a:bodyPr/>
          <a:lstStyle/>
          <a:p>
            <a:r>
              <a:rPr lang="en-IN">
                <a:latin typeface="+mj-lt"/>
                <a:cs typeface="Times New Roman" panose="02020603050405020304" pitchFamily="18" charset="0"/>
              </a:rPr>
              <a:t>Concept of CDS View using RAP</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a:t>1</a:t>
            </a:r>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048000" y="152400"/>
            <a:ext cx="6863076" cy="795089"/>
          </a:xfrm>
        </p:spPr>
        <p:txBody>
          <a:bodyPr/>
          <a:lstStyle/>
          <a:p>
            <a:r>
              <a:rPr lang="en-IN" cap="none"/>
              <a:t>Concept of CDS View using RAP</a:t>
            </a:r>
            <a:endParaRPr lang="en-GB"/>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a:xfrm>
            <a:off x="3048000" y="1158019"/>
            <a:ext cx="8915400" cy="4495800"/>
          </a:xfrm>
        </p:spPr>
        <p:txBody>
          <a:bodyPr/>
          <a:lstStyle/>
          <a:p>
            <a:pPr algn="just"/>
            <a:r>
              <a:rPr lang="en-IN" sz="2000">
                <a:latin typeface="+mn-lt"/>
                <a:cs typeface="Times New Roman" panose="02020603050405020304" pitchFamily="18" charset="0"/>
              </a:rPr>
              <a:t>ABAP RESTful Application Programming Model in CDS View: Some clients have huge ABAP Repositories, and it is understandable if they would want to continue using it in S/4 HANA environment as well. SAP BTP ABAP environment is what they would then use for the cloud ready developments. RESTful OData Services based on CDS (Core Data Services) views too can be created.</a:t>
            </a:r>
          </a:p>
          <a:p>
            <a:pPr algn="just"/>
            <a:r>
              <a:rPr lang="en-IN" sz="2000">
                <a:latin typeface="+mn-lt"/>
                <a:cs typeface="Times New Roman" panose="02020603050405020304" pitchFamily="18" charset="0"/>
              </a:rPr>
              <a:t>We can expose a CDS View without even explicitly creating an OData service through this RAP.</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a:xfrm>
            <a:off x="10515600" y="2362200"/>
            <a:ext cx="1524000" cy="476845"/>
          </a:xfrm>
        </p:spPr>
        <p:txBody>
          <a:bodyPr/>
          <a:lstStyle/>
          <a:p>
            <a:endParaRPr lang="en-GB">
              <a:solidFill>
                <a:schemeClr val="accent4"/>
              </a:solidFill>
            </a:endParaRPr>
          </a:p>
          <a:p>
            <a:endParaRPr lang="en-GB">
              <a:solidFill>
                <a:schemeClr val="accent4"/>
              </a:solidFill>
            </a:endParaRPr>
          </a:p>
        </p:txBody>
      </p:sp>
    </p:spTree>
    <p:extLst>
      <p:ext uri="{BB962C8B-B14F-4D97-AF65-F5344CB8AC3E}">
        <p14:creationId xmlns:p14="http://schemas.microsoft.com/office/powerpoint/2010/main" val="96174232"/>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048000" y="152400"/>
            <a:ext cx="6863076" cy="795089"/>
          </a:xfrm>
        </p:spPr>
        <p:txBody>
          <a:bodyPr/>
          <a:lstStyle/>
          <a:p>
            <a:r>
              <a:rPr lang="en-IN" cap="none"/>
              <a:t>Concept of CDS View using RAP</a:t>
            </a:r>
            <a:endParaRPr lang="en-GB"/>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a:xfrm>
            <a:off x="3048000" y="1158019"/>
            <a:ext cx="8915400" cy="4495800"/>
          </a:xfrm>
        </p:spPr>
        <p:txBody>
          <a:bodyPr/>
          <a:lstStyle/>
          <a:p>
            <a:pPr algn="just"/>
            <a:r>
              <a:rPr lang="en-IN" sz="2000">
                <a:latin typeface="+mn-lt"/>
                <a:cs typeface="Times New Roman" panose="02020603050405020304" pitchFamily="18" charset="0"/>
              </a:rPr>
              <a:t> </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a:xfrm>
            <a:off x="10515600" y="2362200"/>
            <a:ext cx="1524000" cy="476845"/>
          </a:xfrm>
        </p:spPr>
        <p:txBody>
          <a:bodyPr/>
          <a:lstStyle/>
          <a:p>
            <a:endParaRPr lang="en-GB">
              <a:solidFill>
                <a:schemeClr val="accent4"/>
              </a:solidFill>
            </a:endParaRPr>
          </a:p>
          <a:p>
            <a:endParaRPr lang="en-GB">
              <a:solidFill>
                <a:schemeClr val="accent4"/>
              </a:solidFill>
            </a:endParaRPr>
          </a:p>
        </p:txBody>
      </p:sp>
      <p:pic>
        <p:nvPicPr>
          <p:cNvPr id="5" name="Content Placeholder 4">
            <a:extLst>
              <a:ext uri="{FF2B5EF4-FFF2-40B4-BE49-F238E27FC236}">
                <a16:creationId xmlns:a16="http://schemas.microsoft.com/office/drawing/2014/main" id="{E6EF9A4B-703F-4654-A394-64C57E077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524000"/>
            <a:ext cx="7315200" cy="4648200"/>
          </a:xfrm>
          <a:prstGeom prst="rect">
            <a:avLst/>
          </a:prstGeom>
        </p:spPr>
      </p:pic>
    </p:spTree>
    <p:extLst>
      <p:ext uri="{BB962C8B-B14F-4D97-AF65-F5344CB8AC3E}">
        <p14:creationId xmlns:p14="http://schemas.microsoft.com/office/powerpoint/2010/main" val="742124205"/>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048000" y="152400"/>
            <a:ext cx="6863076" cy="795089"/>
          </a:xfrm>
        </p:spPr>
        <p:txBody>
          <a:bodyPr/>
          <a:lstStyle/>
          <a:p>
            <a:r>
              <a:rPr lang="en-IN" cap="none"/>
              <a:t>Concept of CDS View using RAP</a:t>
            </a:r>
            <a:endParaRPr lang="en-GB"/>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a:xfrm>
            <a:off x="3048000" y="1062582"/>
            <a:ext cx="9268097" cy="4129819"/>
          </a:xfrm>
        </p:spPr>
        <p:txBody>
          <a:bodyPr/>
          <a:lstStyle/>
          <a:p>
            <a:r>
              <a:rPr lang="en-IN" sz="2000">
                <a:latin typeface="+mn-lt"/>
                <a:cs typeface="Times New Roman" panose="02020603050405020304" pitchFamily="18" charset="0"/>
              </a:rPr>
              <a:t>The ABAP RESTful Programming Model (RAP) was made available in BTP in 2018. RESTful refers to representational state transfer which defines how APIs are used. In this case, they are the services (e.g. OData) based on CDS views.</a:t>
            </a:r>
          </a:p>
          <a:p>
            <a:r>
              <a:rPr lang="en-IN" sz="2000">
                <a:latin typeface="+mn-lt"/>
                <a:cs typeface="Times New Roman" panose="02020603050405020304" pitchFamily="18" charset="0"/>
              </a:rPr>
              <a:t>The ABAP RESTful Programming Model (RAP) allows database tables, CDSs and services to defined and built from code in flat text files.  “Annotations” in “CDS Projected Data Model” are used to define user interface parameters like column positions and search parameters. </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a:xfrm>
            <a:off x="10515600" y="2362200"/>
            <a:ext cx="1524000" cy="476845"/>
          </a:xfrm>
        </p:spPr>
        <p:txBody>
          <a:bodyPr/>
          <a:lstStyle/>
          <a:p>
            <a:endParaRPr lang="en-GB">
              <a:solidFill>
                <a:schemeClr val="accent4"/>
              </a:solidFill>
            </a:endParaRPr>
          </a:p>
          <a:p>
            <a:endParaRPr lang="en-GB">
              <a:solidFill>
                <a:schemeClr val="accent4"/>
              </a:solidFill>
            </a:endParaRPr>
          </a:p>
        </p:txBody>
      </p:sp>
    </p:spTree>
    <p:extLst>
      <p:ext uri="{BB962C8B-B14F-4D97-AF65-F5344CB8AC3E}">
        <p14:creationId xmlns:p14="http://schemas.microsoft.com/office/powerpoint/2010/main" val="289872237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D8DDD434-BBBB-484D-A571-12CAF36C0A60}"/>
              </a:ext>
            </a:extLst>
          </p:cNvPr>
          <p:cNvSpPr txBox="1">
            <a:spLocks/>
          </p:cNvSpPr>
          <p:nvPr/>
        </p:nvSpPr>
        <p:spPr>
          <a:xfrm>
            <a:off x="304800" y="332656"/>
            <a:ext cx="6816080" cy="830997"/>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en-IN" sz="4800" dirty="0">
                <a:latin typeface="Ubuntu bold" panose="020B0804030602030204" pitchFamily="34" charset="0"/>
                <a:cs typeface="Calibri" panose="020F0502020204030204" pitchFamily="34" charset="0"/>
              </a:rPr>
              <a:t>Contents</a:t>
            </a:r>
            <a:r>
              <a:rPr lang="en-IN" sz="5400" dirty="0">
                <a:latin typeface="Calibri" panose="020F0502020204030204" pitchFamily="34" charset="0"/>
                <a:cs typeface="Calibri" panose="020F0502020204030204" pitchFamily="34" charset="0"/>
              </a:rPr>
              <a:t> </a:t>
            </a:r>
            <a:endParaRPr lang="en-GB" sz="5400" dirty="0">
              <a:latin typeface="Calibri" panose="020F0502020204030204" pitchFamily="34" charset="0"/>
              <a:cs typeface="Calibri" panose="020F0502020204030204" pitchFamily="34" charset="0"/>
            </a:endParaRPr>
          </a:p>
        </p:txBody>
      </p:sp>
      <p:sp>
        <p:nvSpPr>
          <p:cNvPr id="5" name="Espace réservé du texte 3">
            <a:extLst>
              <a:ext uri="{FF2B5EF4-FFF2-40B4-BE49-F238E27FC236}">
                <a16:creationId xmlns:a16="http://schemas.microsoft.com/office/drawing/2014/main" id="{366FA7C6-E993-4627-83F4-47EE182138C7}"/>
              </a:ext>
            </a:extLst>
          </p:cNvPr>
          <p:cNvSpPr txBox="1">
            <a:spLocks/>
          </p:cNvSpPr>
          <p:nvPr/>
        </p:nvSpPr>
        <p:spPr>
          <a:xfrm>
            <a:off x="304800" y="1340768"/>
            <a:ext cx="8568952" cy="4176464"/>
          </a:xfrm>
          <a:prstGeom prst="rect">
            <a:avLst/>
          </a:prstGeom>
        </p:spPr>
        <p:txBody>
          <a:bodyP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IN" sz="2400" dirty="0">
                <a:solidFill>
                  <a:schemeClr val="bg1"/>
                </a:solidFill>
                <a:latin typeface="+mn-lt"/>
                <a:cs typeface="Times New Roman" panose="02020603050405020304" pitchFamily="18" charset="0"/>
              </a:rPr>
              <a:t>Introduction</a:t>
            </a:r>
          </a:p>
          <a:p>
            <a:pPr lvl="1">
              <a:lnSpc>
                <a:spcPct val="150000"/>
              </a:lnSpc>
            </a:pPr>
            <a:r>
              <a:rPr lang="en-IN" sz="2400" dirty="0">
                <a:solidFill>
                  <a:schemeClr val="bg1"/>
                </a:solidFill>
                <a:latin typeface="+mn-lt"/>
                <a:cs typeface="Times New Roman" panose="02020603050405020304" pitchFamily="18" charset="0"/>
              </a:rPr>
              <a:t>Why ABAP in SAP BTP?</a:t>
            </a:r>
          </a:p>
          <a:p>
            <a:pPr lvl="1">
              <a:lnSpc>
                <a:spcPct val="150000"/>
              </a:lnSpc>
            </a:pPr>
            <a:r>
              <a:rPr lang="en-IN" sz="2400" dirty="0">
                <a:solidFill>
                  <a:schemeClr val="bg1"/>
                </a:solidFill>
                <a:latin typeface="+mn-lt"/>
                <a:cs typeface="Times New Roman" panose="02020603050405020304" pitchFamily="18" charset="0"/>
              </a:rPr>
              <a:t>Values of SAP BTP ABAP Environment</a:t>
            </a:r>
          </a:p>
          <a:p>
            <a:pPr lvl="1">
              <a:lnSpc>
                <a:spcPct val="150000"/>
              </a:lnSpc>
            </a:pPr>
            <a:r>
              <a:rPr lang="en-IN" sz="2400" dirty="0">
                <a:solidFill>
                  <a:schemeClr val="bg1"/>
                </a:solidFill>
                <a:latin typeface="+mn-lt"/>
                <a:cs typeface="Times New Roman" panose="02020603050405020304" pitchFamily="18" charset="0"/>
              </a:rPr>
              <a:t>Vital Parts of SAP BTP ABAP Environment</a:t>
            </a:r>
          </a:p>
          <a:p>
            <a:pPr lvl="1">
              <a:lnSpc>
                <a:spcPct val="150000"/>
              </a:lnSpc>
            </a:pPr>
            <a:r>
              <a:rPr lang="en-IN" sz="2400" dirty="0">
                <a:solidFill>
                  <a:schemeClr val="bg1"/>
                </a:solidFill>
              </a:rPr>
              <a:t>Installation &amp; Connection Setup - ADT and BAS</a:t>
            </a:r>
            <a:endParaRPr lang="en-IN" sz="2400" dirty="0">
              <a:solidFill>
                <a:schemeClr val="bg1"/>
              </a:solidFill>
              <a:latin typeface="+mn-lt"/>
              <a:cs typeface="Times New Roman" panose="02020603050405020304" pitchFamily="18" charset="0"/>
            </a:endParaRPr>
          </a:p>
          <a:p>
            <a:pPr lvl="1">
              <a:lnSpc>
                <a:spcPct val="150000"/>
              </a:lnSpc>
            </a:pPr>
            <a:r>
              <a:rPr lang="en-IN" sz="2400" dirty="0">
                <a:solidFill>
                  <a:schemeClr val="bg1"/>
                </a:solidFill>
                <a:latin typeface="+mn-lt"/>
                <a:cs typeface="Times New Roman" panose="02020603050405020304" pitchFamily="18" charset="0"/>
              </a:rPr>
              <a:t>BTP Setup and ABAP trial Access</a:t>
            </a:r>
            <a:endParaRPr lang="en-GB" sz="240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3867533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048000" y="152400"/>
            <a:ext cx="6863076" cy="795089"/>
          </a:xfrm>
        </p:spPr>
        <p:txBody>
          <a:bodyPr/>
          <a:lstStyle/>
          <a:p>
            <a:r>
              <a:rPr lang="en-IN" cap="none"/>
              <a:t>Concept of CDS View using RAP</a:t>
            </a:r>
            <a:endParaRPr lang="en-GB"/>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a:xfrm>
            <a:off x="10515600" y="2362200"/>
            <a:ext cx="1524000" cy="476845"/>
          </a:xfrm>
        </p:spPr>
        <p:txBody>
          <a:bodyPr/>
          <a:lstStyle/>
          <a:p>
            <a:endParaRPr lang="en-GB">
              <a:solidFill>
                <a:schemeClr val="accent4"/>
              </a:solidFill>
            </a:endParaRPr>
          </a:p>
          <a:p>
            <a:endParaRPr lang="en-GB">
              <a:solidFill>
                <a:schemeClr val="accent4"/>
              </a:solidFill>
            </a:endParaRPr>
          </a:p>
        </p:txBody>
      </p:sp>
      <p:pic>
        <p:nvPicPr>
          <p:cNvPr id="9" name="Content Placeholder 7">
            <a:extLst>
              <a:ext uri="{FF2B5EF4-FFF2-40B4-BE49-F238E27FC236}">
                <a16:creationId xmlns:a16="http://schemas.microsoft.com/office/drawing/2014/main" id="{8FDD74F5-3FF5-4968-9E40-0D0CF8437D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5600" y="1219200"/>
            <a:ext cx="9021627" cy="5410200"/>
          </a:xfrm>
        </p:spPr>
      </p:pic>
      <p:pic>
        <p:nvPicPr>
          <p:cNvPr id="10" name="Content Placeholder 7">
            <a:extLst>
              <a:ext uri="{FF2B5EF4-FFF2-40B4-BE49-F238E27FC236}">
                <a16:creationId xmlns:a16="http://schemas.microsoft.com/office/drawing/2014/main" id="{D0F9C726-922B-4C5E-958C-972DCCDFF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888" y="1370496"/>
            <a:ext cx="9113192" cy="5030304"/>
          </a:xfrm>
          <a:prstGeom prst="rect">
            <a:avLst/>
          </a:prstGeom>
        </p:spPr>
      </p:pic>
    </p:spTree>
    <p:extLst>
      <p:ext uri="{BB962C8B-B14F-4D97-AF65-F5344CB8AC3E}">
        <p14:creationId xmlns:p14="http://schemas.microsoft.com/office/powerpoint/2010/main" val="2331297182"/>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IN" cap="none">
                <a:latin typeface="+mj-lt"/>
                <a:cs typeface="Times New Roman" panose="02020603050405020304" pitchFamily="18" charset="0"/>
              </a:rPr>
              <a:t>Availability of CDS views in SAP platforms</a:t>
            </a:r>
            <a:endParaRPr lang="en-IN">
              <a:latin typeface="+mj-lt"/>
              <a:cs typeface="Times New Roman" panose="02020603050405020304" pitchFamily="18" charset="0"/>
            </a:endParaRP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a:t>2</a:t>
            </a:r>
          </a:p>
        </p:txBody>
      </p:sp>
    </p:spTree>
    <p:extLst>
      <p:ext uri="{BB962C8B-B14F-4D97-AF65-F5344CB8AC3E}">
        <p14:creationId xmlns:p14="http://schemas.microsoft.com/office/powerpoint/2010/main" val="81811497"/>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2895600" y="152400"/>
            <a:ext cx="8382000" cy="795089"/>
          </a:xfrm>
        </p:spPr>
        <p:txBody>
          <a:bodyPr/>
          <a:lstStyle/>
          <a:p>
            <a:r>
              <a:rPr lang="en-IN" cap="none">
                <a:cs typeface="Times New Roman" panose="02020603050405020304" pitchFamily="18" charset="0"/>
              </a:rPr>
              <a:t>Availability of CDS views in SAP platforms</a:t>
            </a:r>
            <a:endParaRPr lang="en-GB"/>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a:xfrm>
            <a:off x="10515600" y="2362200"/>
            <a:ext cx="1524000" cy="476845"/>
          </a:xfrm>
        </p:spPr>
        <p:txBody>
          <a:bodyPr/>
          <a:lstStyle/>
          <a:p>
            <a:endParaRPr lang="en-GB">
              <a:solidFill>
                <a:schemeClr val="accent4"/>
              </a:solidFill>
            </a:endParaRPr>
          </a:p>
          <a:p>
            <a:endParaRPr lang="en-GB">
              <a:solidFill>
                <a:schemeClr val="accent4"/>
              </a:solidFill>
            </a:endParaRPr>
          </a:p>
        </p:txBody>
      </p:sp>
      <p:pic>
        <p:nvPicPr>
          <p:cNvPr id="9" name="Content Placeholder 3">
            <a:extLst>
              <a:ext uri="{FF2B5EF4-FFF2-40B4-BE49-F238E27FC236}">
                <a16:creationId xmlns:a16="http://schemas.microsoft.com/office/drawing/2014/main" id="{FCE0704B-BC02-40D5-981C-8B29F3881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012" y="1523999"/>
            <a:ext cx="9198184" cy="4987835"/>
          </a:xfrm>
          <a:prstGeom prst="rect">
            <a:avLst/>
          </a:prstGeom>
        </p:spPr>
      </p:pic>
    </p:spTree>
    <p:extLst>
      <p:ext uri="{BB962C8B-B14F-4D97-AF65-F5344CB8AC3E}">
        <p14:creationId xmlns:p14="http://schemas.microsoft.com/office/powerpoint/2010/main" val="2408711317"/>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IN" cap="none">
                <a:latin typeface="+mj-lt"/>
                <a:cs typeface="Times New Roman" panose="02020603050405020304" pitchFamily="18" charset="0"/>
              </a:rPr>
              <a:t>Development Flow of CDS View</a:t>
            </a:r>
            <a:endParaRPr lang="en-IN">
              <a:latin typeface="+mj-lt"/>
              <a:cs typeface="Times New Roman" panose="02020603050405020304" pitchFamily="18" charset="0"/>
            </a:endParaRP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a:t>3</a:t>
            </a:r>
          </a:p>
        </p:txBody>
      </p:sp>
    </p:spTree>
    <p:extLst>
      <p:ext uri="{BB962C8B-B14F-4D97-AF65-F5344CB8AC3E}">
        <p14:creationId xmlns:p14="http://schemas.microsoft.com/office/powerpoint/2010/main" val="3337956458"/>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048000" y="152400"/>
            <a:ext cx="7848600" cy="795089"/>
          </a:xfrm>
        </p:spPr>
        <p:txBody>
          <a:bodyPr/>
          <a:lstStyle/>
          <a:p>
            <a:r>
              <a:rPr lang="en-IN" dirty="0">
                <a:latin typeface="Times New Roman" panose="02020603050405020304" pitchFamily="18" charset="0"/>
                <a:cs typeface="Times New Roman" panose="02020603050405020304" pitchFamily="18" charset="0"/>
              </a:rPr>
              <a:t>Development Flow of CDS View</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a:xfrm>
            <a:off x="10515600" y="2362200"/>
            <a:ext cx="1524000" cy="476845"/>
          </a:xfrm>
        </p:spPr>
        <p:txBody>
          <a:bodyPr/>
          <a:lstStyle/>
          <a:p>
            <a:endParaRPr lang="en-GB">
              <a:solidFill>
                <a:schemeClr val="accent4"/>
              </a:solidFill>
            </a:endParaRPr>
          </a:p>
          <a:p>
            <a:endParaRPr lang="en-GB">
              <a:solidFill>
                <a:schemeClr val="accent4"/>
              </a:solidFill>
            </a:endParaRPr>
          </a:p>
        </p:txBody>
      </p:sp>
      <p:pic>
        <p:nvPicPr>
          <p:cNvPr id="9" name="Content Placeholder 5">
            <a:extLst>
              <a:ext uri="{FF2B5EF4-FFF2-40B4-BE49-F238E27FC236}">
                <a16:creationId xmlns:a16="http://schemas.microsoft.com/office/drawing/2014/main" id="{5EB50513-0EBA-41A2-9069-004516A1A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295400"/>
            <a:ext cx="8890000" cy="5105400"/>
          </a:xfrm>
          <a:prstGeom prst="rect">
            <a:avLst/>
          </a:prstGeom>
        </p:spPr>
      </p:pic>
    </p:spTree>
    <p:extLst>
      <p:ext uri="{BB962C8B-B14F-4D97-AF65-F5344CB8AC3E}">
        <p14:creationId xmlns:p14="http://schemas.microsoft.com/office/powerpoint/2010/main" val="744178792"/>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200400" y="414262"/>
            <a:ext cx="8527504" cy="795089"/>
          </a:xfrm>
        </p:spPr>
        <p:txBody>
          <a:bodyPr/>
          <a:lstStyle/>
          <a:p>
            <a:r>
              <a:rPr lang="en-IN">
                <a:latin typeface="Times New Roman" panose="02020603050405020304" pitchFamily="18" charset="0"/>
                <a:cs typeface="Times New Roman" panose="02020603050405020304" pitchFamily="18" charset="0"/>
              </a:rPr>
              <a:t>Development Flow of CDS View</a:t>
            </a:r>
          </a:p>
        </p:txBody>
      </p:sp>
      <p:sp>
        <p:nvSpPr>
          <p:cNvPr id="3" name="Text Placeholder 2"/>
          <p:cNvSpPr>
            <a:spLocks noGrp="1"/>
          </p:cNvSpPr>
          <p:nvPr>
            <p:ph type="body" sz="quarter" idx="11"/>
          </p:nvPr>
        </p:nvSpPr>
        <p:spPr>
          <a:xfrm>
            <a:off x="3353165" y="1739899"/>
            <a:ext cx="5781098" cy="2809875"/>
          </a:xfrm>
        </p:spPr>
        <p:txBody>
          <a:bodyPr/>
          <a:lstStyle/>
          <a:p>
            <a:r>
              <a:rPr lang="en-IN"/>
              <a:t>Scenario: Travel App:</a:t>
            </a:r>
          </a:p>
          <a:p>
            <a:r>
              <a:rPr lang="en-IN"/>
              <a:t>Entities: Customer, Travel, Booking, Agency and Flight.</a:t>
            </a:r>
          </a:p>
          <a:p>
            <a:endParaRPr lang="en-IN"/>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p:txBody>
          <a:bodyPr/>
          <a:lstStyle/>
          <a:p>
            <a:endParaRPr lang="en-GB">
              <a:solidFill>
                <a:schemeClr val="accent4"/>
              </a:solidFill>
            </a:endParaRPr>
          </a:p>
          <a:p>
            <a:endParaRPr lang="en-GB">
              <a:solidFill>
                <a:schemeClr val="accent4"/>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3247230"/>
            <a:ext cx="4686300" cy="2605088"/>
          </a:xfrm>
          <a:prstGeom prst="rect">
            <a:avLst/>
          </a:prstGeom>
        </p:spPr>
      </p:pic>
    </p:spTree>
    <p:extLst>
      <p:ext uri="{BB962C8B-B14F-4D97-AF65-F5344CB8AC3E}">
        <p14:creationId xmlns:p14="http://schemas.microsoft.com/office/powerpoint/2010/main" val="1575827100"/>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DE30-9A03-7188-F001-8E0D7010F5F7}"/>
              </a:ext>
            </a:extLst>
          </p:cNvPr>
          <p:cNvSpPr>
            <a:spLocks noGrp="1"/>
          </p:cNvSpPr>
          <p:nvPr>
            <p:ph type="ctrTitle"/>
          </p:nvPr>
        </p:nvSpPr>
        <p:spPr>
          <a:xfrm>
            <a:off x="3359696" y="1697807"/>
            <a:ext cx="5781098" cy="795089"/>
          </a:xfrm>
        </p:spPr>
        <p:txBody>
          <a:bodyPr/>
          <a:lstStyle/>
          <a:p>
            <a:r>
              <a:rPr lang="en-US" dirty="0">
                <a:latin typeface="Ubuntu"/>
              </a:rPr>
              <a:t>Exposing CDS View using RAP</a:t>
            </a:r>
            <a:endParaRPr lang="en-US" dirty="0"/>
          </a:p>
        </p:txBody>
      </p:sp>
      <p:sp>
        <p:nvSpPr>
          <p:cNvPr id="3" name="Text Placeholder 2">
            <a:extLst>
              <a:ext uri="{FF2B5EF4-FFF2-40B4-BE49-F238E27FC236}">
                <a16:creationId xmlns:a16="http://schemas.microsoft.com/office/drawing/2014/main" id="{1E9E591D-ED07-2198-366C-797A4C4FB3E5}"/>
              </a:ext>
            </a:extLst>
          </p:cNvPr>
          <p:cNvSpPr>
            <a:spLocks noGrp="1"/>
          </p:cNvSpPr>
          <p:nvPr>
            <p:ph type="body" sz="quarter" idx="11"/>
          </p:nvPr>
        </p:nvSpPr>
        <p:spPr>
          <a:xfrm>
            <a:off x="3359696" y="3933210"/>
            <a:ext cx="5452610" cy="2346978"/>
          </a:xfrm>
        </p:spPr>
        <p:txBody>
          <a:bodyPr lIns="0" tIns="0" rIns="0" bIns="0" anchor="t"/>
          <a:lstStyle/>
          <a:p>
            <a:r>
              <a:rPr lang="en-US" dirty="0"/>
              <a:t> Travel based Managed Scenario:</a:t>
            </a:r>
          </a:p>
        </p:txBody>
      </p:sp>
      <p:sp>
        <p:nvSpPr>
          <p:cNvPr id="4" name="Text Placeholder 3">
            <a:extLst>
              <a:ext uri="{FF2B5EF4-FFF2-40B4-BE49-F238E27FC236}">
                <a16:creationId xmlns:a16="http://schemas.microsoft.com/office/drawing/2014/main" id="{26D1349F-248D-A576-F25C-AD2973D1D3AE}"/>
              </a:ext>
            </a:extLst>
          </p:cNvPr>
          <p:cNvSpPr>
            <a:spLocks noGrp="1"/>
          </p:cNvSpPr>
          <p:nvPr>
            <p:ph type="body" sz="quarter" idx="10"/>
          </p:nvPr>
        </p:nvSpPr>
        <p:spPr>
          <a:xfrm>
            <a:off x="3295339" y="2712943"/>
            <a:ext cx="5938307" cy="1000220"/>
          </a:xfrm>
        </p:spPr>
        <p:txBody>
          <a:bodyPr lIns="0" tIns="0" rIns="0" bIns="0" anchor="t"/>
          <a:lstStyle/>
          <a:p>
            <a:r>
              <a:rPr lang="en-US" dirty="0"/>
              <a:t>Part 1: Data Modelling and Business Service Provisioning and consumption</a:t>
            </a:r>
          </a:p>
        </p:txBody>
      </p:sp>
      <p:graphicFrame>
        <p:nvGraphicFramePr>
          <p:cNvPr id="5" name="Object 4"/>
          <p:cNvGraphicFramePr>
            <a:graphicFrameLocks noChangeAspect="1"/>
          </p:cNvGraphicFramePr>
          <p:nvPr>
            <p:extLst>
              <p:ext uri="{D42A27DB-BD31-4B8C-83A1-F6EECF244321}">
                <p14:modId xmlns:p14="http://schemas.microsoft.com/office/powerpoint/2010/main" val="594768948"/>
              </p:ext>
            </p:extLst>
          </p:nvPr>
        </p:nvGraphicFramePr>
        <p:xfrm>
          <a:off x="4466267" y="4326777"/>
          <a:ext cx="1468367" cy="1295018"/>
        </p:xfrm>
        <a:graphic>
          <a:graphicData uri="http://schemas.openxmlformats.org/presentationml/2006/ole">
            <mc:AlternateContent xmlns:mc="http://schemas.openxmlformats.org/markup-compatibility/2006">
              <mc:Choice xmlns:v="urn:schemas-microsoft-com:vml" Requires="v">
                <p:oleObj name="Document" showAsIcon="1" r:id="rId2" imgW="914400" imgH="806400" progId="Word.Document.12">
                  <p:embed/>
                </p:oleObj>
              </mc:Choice>
              <mc:Fallback>
                <p:oleObj name="Document" showAsIcon="1" r:id="rId2" imgW="914400" imgH="806400" progId="Word.Document.12">
                  <p:embed/>
                  <p:pic>
                    <p:nvPicPr>
                      <p:cNvPr id="5" name="Object 4"/>
                      <p:cNvPicPr/>
                      <p:nvPr/>
                    </p:nvPicPr>
                    <p:blipFill>
                      <a:blip r:embed="rId3"/>
                      <a:stretch>
                        <a:fillRect/>
                      </a:stretch>
                    </p:blipFill>
                    <p:spPr>
                      <a:xfrm>
                        <a:off x="4466267" y="4326777"/>
                        <a:ext cx="1468367" cy="1295018"/>
                      </a:xfrm>
                      <a:prstGeom prst="rect">
                        <a:avLst/>
                      </a:prstGeom>
                    </p:spPr>
                  </p:pic>
                </p:oleObj>
              </mc:Fallback>
            </mc:AlternateContent>
          </a:graphicData>
        </a:graphic>
      </p:graphicFrame>
    </p:spTree>
    <p:extLst>
      <p:ext uri="{BB962C8B-B14F-4D97-AF65-F5344CB8AC3E}">
        <p14:creationId xmlns:p14="http://schemas.microsoft.com/office/powerpoint/2010/main" val="396640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9C97-A93B-8FFD-2DF4-2F57D5C2E288}"/>
              </a:ext>
            </a:extLst>
          </p:cNvPr>
          <p:cNvSpPr>
            <a:spLocks noGrp="1"/>
          </p:cNvSpPr>
          <p:nvPr>
            <p:ph type="ctrTitle"/>
          </p:nvPr>
        </p:nvSpPr>
        <p:spPr>
          <a:xfrm>
            <a:off x="3359696" y="1300262"/>
            <a:ext cx="5781098" cy="1192634"/>
          </a:xfrm>
        </p:spPr>
        <p:txBody>
          <a:bodyPr/>
          <a:lstStyle/>
          <a:p>
            <a:r>
              <a:rPr lang="en-US" dirty="0"/>
              <a:t>Create an sap Fiori app and DEPLOY it to sap </a:t>
            </a:r>
            <a:r>
              <a:rPr lang="en-US" dirty="0" err="1"/>
              <a:t>btp</a:t>
            </a:r>
            <a:r>
              <a:rPr lang="en-US" dirty="0"/>
              <a:t> environment</a:t>
            </a:r>
          </a:p>
        </p:txBody>
      </p:sp>
      <p:sp>
        <p:nvSpPr>
          <p:cNvPr id="3" name="Text Placeholder 2">
            <a:extLst>
              <a:ext uri="{FF2B5EF4-FFF2-40B4-BE49-F238E27FC236}">
                <a16:creationId xmlns:a16="http://schemas.microsoft.com/office/drawing/2014/main" id="{B6C83C39-CB02-5150-7550-AC32C75E73C2}"/>
              </a:ext>
            </a:extLst>
          </p:cNvPr>
          <p:cNvSpPr>
            <a:spLocks noGrp="1"/>
          </p:cNvSpPr>
          <p:nvPr>
            <p:ph type="body" sz="quarter" idx="11"/>
          </p:nvPr>
        </p:nvSpPr>
        <p:spPr>
          <a:xfrm>
            <a:off x="3449344" y="3319364"/>
            <a:ext cx="5781098" cy="2809875"/>
          </a:xfrm>
        </p:spPr>
        <p:txBody>
          <a:bodyPr/>
          <a:lstStyle/>
          <a:p>
            <a:r>
              <a:rPr lang="en-US" dirty="0"/>
              <a:t>Adding </a:t>
            </a:r>
            <a:r>
              <a:rPr lang="en-US" dirty="0" err="1"/>
              <a:t>Behaviour</a:t>
            </a:r>
            <a:r>
              <a:rPr lang="en-US" dirty="0"/>
              <a:t>, implementing the behavior, Creating an sap </a:t>
            </a:r>
            <a:r>
              <a:rPr lang="en-US" dirty="0" err="1"/>
              <a:t>fiori</a:t>
            </a:r>
            <a:r>
              <a:rPr lang="en-US" dirty="0"/>
              <a:t> application through Business Application Studio and </a:t>
            </a:r>
            <a:r>
              <a:rPr lang="en-US" dirty="0" err="1"/>
              <a:t>deplpoy</a:t>
            </a:r>
            <a:r>
              <a:rPr lang="en-US" dirty="0"/>
              <a:t> it to sap </a:t>
            </a:r>
            <a:r>
              <a:rPr lang="en-US" dirty="0" err="1"/>
              <a:t>btp</a:t>
            </a:r>
            <a:r>
              <a:rPr lang="en-US" dirty="0"/>
              <a:t> platform.</a:t>
            </a:r>
          </a:p>
          <a:p>
            <a:endParaRPr lang="en-US" dirty="0"/>
          </a:p>
          <a:p>
            <a:endParaRPr lang="en-US" dirty="0"/>
          </a:p>
        </p:txBody>
      </p:sp>
      <p:sp>
        <p:nvSpPr>
          <p:cNvPr id="4" name="Text Placeholder 3">
            <a:extLst>
              <a:ext uri="{FF2B5EF4-FFF2-40B4-BE49-F238E27FC236}">
                <a16:creationId xmlns:a16="http://schemas.microsoft.com/office/drawing/2014/main" id="{BBCA6ECA-4D65-749D-306A-B2BBDC848E09}"/>
              </a:ext>
            </a:extLst>
          </p:cNvPr>
          <p:cNvSpPr>
            <a:spLocks noGrp="1"/>
          </p:cNvSpPr>
          <p:nvPr>
            <p:ph type="body" sz="quarter" idx="10"/>
          </p:nvPr>
        </p:nvSpPr>
        <p:spPr>
          <a:xfrm>
            <a:off x="3359696" y="2842519"/>
            <a:ext cx="5781098" cy="476845"/>
          </a:xfrm>
        </p:spPr>
        <p:txBody>
          <a:bodyPr/>
          <a:lstStyle/>
          <a:p>
            <a:r>
              <a:rPr lang="en-US" dirty="0"/>
              <a:t>             </a:t>
            </a:r>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864816946"/>
              </p:ext>
            </p:extLst>
          </p:nvPr>
        </p:nvGraphicFramePr>
        <p:xfrm>
          <a:off x="5127811" y="4500184"/>
          <a:ext cx="1541929" cy="1359896"/>
        </p:xfrm>
        <a:graphic>
          <a:graphicData uri="http://schemas.openxmlformats.org/presentationml/2006/ole">
            <mc:AlternateContent xmlns:mc="http://schemas.openxmlformats.org/markup-compatibility/2006">
              <mc:Choice xmlns:v="urn:schemas-microsoft-com:vml" Requires="v">
                <p:oleObj name="Document" showAsIcon="1" r:id="rId2" imgW="914400" imgH="806400" progId="Word.Document.12">
                  <p:embed/>
                </p:oleObj>
              </mc:Choice>
              <mc:Fallback>
                <p:oleObj name="Document" showAsIcon="1" r:id="rId2" imgW="914400" imgH="806400" progId="Word.Document.12">
                  <p:embed/>
                  <p:pic>
                    <p:nvPicPr>
                      <p:cNvPr id="5" name="Object 4"/>
                      <p:cNvPicPr/>
                      <p:nvPr/>
                    </p:nvPicPr>
                    <p:blipFill>
                      <a:blip r:embed="rId3"/>
                      <a:stretch>
                        <a:fillRect/>
                      </a:stretch>
                    </p:blipFill>
                    <p:spPr>
                      <a:xfrm>
                        <a:off x="5127811" y="4500184"/>
                        <a:ext cx="1541929" cy="1359896"/>
                      </a:xfrm>
                      <a:prstGeom prst="rect">
                        <a:avLst/>
                      </a:prstGeom>
                    </p:spPr>
                  </p:pic>
                </p:oleObj>
              </mc:Fallback>
            </mc:AlternateContent>
          </a:graphicData>
        </a:graphic>
      </p:graphicFrame>
    </p:spTree>
    <p:extLst>
      <p:ext uri="{BB962C8B-B14F-4D97-AF65-F5344CB8AC3E}">
        <p14:creationId xmlns:p14="http://schemas.microsoft.com/office/powerpoint/2010/main" val="165023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a:xfrm>
            <a:off x="3125931" y="3332994"/>
            <a:ext cx="3641582" cy="1176135"/>
          </a:xfrm>
        </p:spPr>
        <p:txBody>
          <a:bodyPr/>
          <a:lstStyle/>
          <a:p>
            <a:r>
              <a:rPr lang="en-IN" cap="none">
                <a:latin typeface="+mj-lt"/>
              </a:rPr>
              <a:t>Benefits of CDS view using RAP in SAP S/4 HANA</a:t>
            </a:r>
            <a:endParaRPr lang="en-IN">
              <a:latin typeface="+mj-lt"/>
              <a:cs typeface="Times New Roman" panose="02020603050405020304" pitchFamily="18" charset="0"/>
            </a:endParaRP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a:t>4</a:t>
            </a:r>
          </a:p>
        </p:txBody>
      </p:sp>
    </p:spTree>
    <p:extLst>
      <p:ext uri="{BB962C8B-B14F-4D97-AF65-F5344CB8AC3E}">
        <p14:creationId xmlns:p14="http://schemas.microsoft.com/office/powerpoint/2010/main" val="819830658"/>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034937" y="439017"/>
            <a:ext cx="8001000" cy="795089"/>
          </a:xfrm>
        </p:spPr>
        <p:txBody>
          <a:bodyPr/>
          <a:lstStyle/>
          <a:p>
            <a:pPr algn="ctr"/>
            <a:r>
              <a:rPr lang="en-IN" cap="none"/>
              <a:t>Benefits of CDS view using RAP in SAP S/4 HANA</a:t>
            </a:r>
            <a:endParaRPr lang="en-GB"/>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a:xfrm>
            <a:off x="3048000" y="1621749"/>
            <a:ext cx="8915400" cy="5090382"/>
          </a:xfrm>
        </p:spPr>
        <p:txBody>
          <a:bodyPr/>
          <a:lstStyle/>
          <a:p>
            <a:pPr marL="285750" indent="-285750">
              <a:buFont typeface="Wingdings" panose="05000000000000000000" pitchFamily="2" charset="2"/>
              <a:buChar char="§"/>
            </a:pPr>
            <a:r>
              <a:rPr lang="en-IN" sz="2000">
                <a:latin typeface="+mn-lt"/>
                <a:cs typeface="Times New Roman" panose="02020603050405020304" pitchFamily="18" charset="0"/>
              </a:rPr>
              <a:t>The major benefit of RAP is first it now follows global development paradigm for Web development i.e. REST services.  This makes it uniform with all other programming languages and also makes integration with system much easy.</a:t>
            </a:r>
          </a:p>
          <a:p>
            <a:pPr marL="285750" indent="-285750">
              <a:buFont typeface="Wingdings" panose="05000000000000000000" pitchFamily="2" charset="2"/>
              <a:buChar char="§"/>
            </a:pPr>
            <a:r>
              <a:rPr lang="en-IN" sz="2000">
                <a:latin typeface="+mn-lt"/>
                <a:cs typeface="Times New Roman" panose="02020603050405020304" pitchFamily="18" charset="0"/>
              </a:rPr>
              <a:t>Another benefit is, it does not create bunch of objects like BOPF. The implantation is very LEAN.</a:t>
            </a:r>
          </a:p>
          <a:p>
            <a:pPr marL="285750" indent="-285750">
              <a:buFont typeface="Wingdings" panose="05000000000000000000" pitchFamily="2" charset="2"/>
              <a:buChar char="§"/>
            </a:pPr>
            <a:r>
              <a:rPr lang="en-IN" sz="2000">
                <a:latin typeface="+mn-lt"/>
                <a:cs typeface="Times New Roman" panose="02020603050405020304" pitchFamily="18" charset="0"/>
              </a:rPr>
              <a:t>It does not create new classes with every implementation, does not create lots of structures etc. also SEGW project is not created for RAP.</a:t>
            </a:r>
          </a:p>
          <a:p>
            <a:pPr marL="285750" indent="-285750">
              <a:buFont typeface="Wingdings" panose="05000000000000000000" pitchFamily="2" charset="2"/>
              <a:buChar char="§"/>
            </a:pPr>
            <a:r>
              <a:rPr lang="en-IN" sz="2000">
                <a:latin typeface="+mn-lt"/>
                <a:cs typeface="Times New Roman" panose="02020603050405020304" pitchFamily="18" charset="0"/>
              </a:rPr>
              <a:t>It also cuts the annotation assignments to CDS views (Hence we have to remember less annotation keywords).</a:t>
            </a:r>
          </a:p>
          <a:p>
            <a:endParaRPr lang="en-IN">
              <a:latin typeface="+mn-lt"/>
              <a:cs typeface="Times New Roman" panose="02020603050405020304" pitchFamily="18" charset="0"/>
            </a:endParaRP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a:xfrm>
            <a:off x="10515600" y="2362200"/>
            <a:ext cx="1524000" cy="476845"/>
          </a:xfrm>
        </p:spPr>
        <p:txBody>
          <a:bodyPr/>
          <a:lstStyle/>
          <a:p>
            <a:endParaRPr lang="en-GB">
              <a:solidFill>
                <a:schemeClr val="accent4"/>
              </a:solidFill>
            </a:endParaRPr>
          </a:p>
          <a:p>
            <a:endParaRPr lang="en-GB">
              <a:solidFill>
                <a:schemeClr val="accent4"/>
              </a:solidFill>
            </a:endParaRPr>
          </a:p>
        </p:txBody>
      </p:sp>
    </p:spTree>
    <p:extLst>
      <p:ext uri="{BB962C8B-B14F-4D97-AF65-F5344CB8AC3E}">
        <p14:creationId xmlns:p14="http://schemas.microsoft.com/office/powerpoint/2010/main" val="96876836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457200" y="-1295400"/>
            <a:ext cx="6816080" cy="2421466"/>
          </a:xfrm>
        </p:spPr>
        <p:txBody>
          <a:bodyPr/>
          <a:lstStyle/>
          <a:p>
            <a:r>
              <a:rPr lang="en-IN" sz="4800" b="1" dirty="0">
                <a:latin typeface="Calibri" panose="020F0502020204030204" pitchFamily="34" charset="0"/>
                <a:cs typeface="Calibri" panose="020F0502020204030204" pitchFamily="34" charset="0"/>
              </a:rPr>
              <a:t>Introduction </a:t>
            </a:r>
            <a:endParaRPr lang="en-GB" sz="4800" dirty="0">
              <a:latin typeface="Calibri" panose="020F0502020204030204" pitchFamily="34" charset="0"/>
              <a:cs typeface="Calibri" panose="020F0502020204030204" pitchFamily="34" charset="0"/>
            </a:endParaRPr>
          </a:p>
        </p:txBody>
      </p:sp>
      <p:sp>
        <p:nvSpPr>
          <p:cNvPr id="4" name="Espace réservé du texte 3">
            <a:extLst>
              <a:ext uri="{FF2B5EF4-FFF2-40B4-BE49-F238E27FC236}">
                <a16:creationId xmlns:a16="http://schemas.microsoft.com/office/drawing/2014/main" id="{40B552E3-DAAA-42BA-B3AB-1FC698D137C3}"/>
              </a:ext>
            </a:extLst>
          </p:cNvPr>
          <p:cNvSpPr>
            <a:spLocks noGrp="1"/>
          </p:cNvSpPr>
          <p:nvPr>
            <p:ph type="body" sz="quarter" idx="12"/>
          </p:nvPr>
        </p:nvSpPr>
        <p:spPr>
          <a:xfrm>
            <a:off x="495300" y="1371600"/>
            <a:ext cx="11201400" cy="3886200"/>
          </a:xfrm>
        </p:spPr>
        <p:txBody>
          <a:bodyPr>
            <a:noAutofit/>
          </a:bodyPr>
          <a:lstStyle/>
          <a:p>
            <a:pPr marL="342900" indent="-342900" algn="just">
              <a:buFont typeface="Courier New" panose="02070309020205020404" pitchFamily="49" charset="0"/>
              <a:buChar char="o"/>
            </a:pPr>
            <a:r>
              <a:rPr lang="en-IN" sz="2400" dirty="0">
                <a:latin typeface="Ubuntu "/>
                <a:cs typeface="Times New Roman" panose="02020603050405020304" pitchFamily="18" charset="0"/>
              </a:rPr>
              <a:t>SAP Business Technology Platform is </a:t>
            </a:r>
            <a:r>
              <a:rPr lang="en-IN" sz="2400" b="1" dirty="0">
                <a:latin typeface="Ubuntu "/>
                <a:cs typeface="Times New Roman" panose="02020603050405020304" pitchFamily="18" charset="0"/>
              </a:rPr>
              <a:t>the technological foundation for all SAP applications and the Intelligent Enterprise</a:t>
            </a:r>
            <a:r>
              <a:rPr lang="en-IN" sz="2400" dirty="0">
                <a:latin typeface="Ubuntu "/>
                <a:cs typeface="Times New Roman" panose="02020603050405020304" pitchFamily="18" charset="0"/>
              </a:rPr>
              <a:t>. Customers can achieve agility, business value and continual innovation through integration, data to value and extensibility of all SAP and third-party applications &amp; data assets.</a:t>
            </a:r>
          </a:p>
          <a:p>
            <a:pPr marL="342900" indent="-342900" algn="just">
              <a:buFont typeface="Courier New" panose="02070309020205020404" pitchFamily="49" charset="0"/>
              <a:buChar char="o"/>
            </a:pPr>
            <a:r>
              <a:rPr lang="en-IN" sz="2400" b="1" dirty="0">
                <a:latin typeface="Ubuntu "/>
              </a:rPr>
              <a:t>SAP Cloud Platform has been rebranded as SAP Business Technology Platform (BTP)</a:t>
            </a:r>
            <a:r>
              <a:rPr lang="en-IN" sz="2400" dirty="0">
                <a:latin typeface="Ubuntu "/>
              </a:rPr>
              <a:t>. When compared to SAP SCP, the functionality offered by SAP </a:t>
            </a:r>
            <a:r>
              <a:rPr lang="en-IN" sz="2400" dirty="0">
                <a:latin typeface="Ubuntu "/>
                <a:cs typeface="Times New Roman" panose="02020603050405020304" pitchFamily="18" charset="0"/>
              </a:rPr>
              <a:t>BTP is much greater because it is an advanced stage of the SAP Cloud offering. </a:t>
            </a:r>
          </a:p>
          <a:p>
            <a:pPr marL="342900" indent="-342900" algn="just">
              <a:buFont typeface="Courier New" panose="02070309020205020404" pitchFamily="49" charset="0"/>
              <a:buChar char="o"/>
            </a:pPr>
            <a:r>
              <a:rPr lang="en-IN" sz="2400" dirty="0">
                <a:latin typeface="Ubuntu "/>
                <a:cs typeface="Times New Roman" panose="02020603050405020304" pitchFamily="18" charset="0"/>
              </a:rPr>
              <a:t>SAP BTP Core Quality: - </a:t>
            </a:r>
          </a:p>
          <a:p>
            <a:pPr marL="520700" lvl="1" indent="-342900" algn="just"/>
            <a:r>
              <a:rPr lang="en-IN" sz="2200" dirty="0">
                <a:latin typeface="Ubuntu "/>
                <a:cs typeface="Times New Roman" panose="02020603050405020304" pitchFamily="18" charset="0"/>
              </a:rPr>
              <a:t>Unified Platform</a:t>
            </a:r>
          </a:p>
          <a:p>
            <a:pPr marL="520700" lvl="1" indent="-342900" algn="just"/>
            <a:r>
              <a:rPr lang="en-IN" sz="2200" dirty="0">
                <a:latin typeface="Ubuntu "/>
                <a:cs typeface="Times New Roman" panose="02020603050405020304" pitchFamily="18" charset="0"/>
              </a:rPr>
              <a:t>Centralized Business</a:t>
            </a:r>
          </a:p>
          <a:p>
            <a:pPr marL="520700" lvl="1" indent="-342900" algn="just"/>
            <a:r>
              <a:rPr lang="en-IN" sz="2200" dirty="0">
                <a:latin typeface="Ubuntu "/>
                <a:cs typeface="Times New Roman" panose="02020603050405020304" pitchFamily="18" charset="0"/>
              </a:rPr>
              <a:t>Creating an Open Architecture</a:t>
            </a:r>
          </a:p>
          <a:p>
            <a:pPr algn="just"/>
            <a:endParaRPr lang="en-IN" dirty="0"/>
          </a:p>
          <a:p>
            <a:pPr algn="just"/>
            <a:r>
              <a:rPr lang="en-IN" sz="2400" dirty="0">
                <a:latin typeface="Ubuntu "/>
                <a:cs typeface="Times New Roman" panose="02020603050405020304" pitchFamily="18" charset="0"/>
              </a:rPr>
              <a:t> </a:t>
            </a:r>
          </a:p>
          <a:p>
            <a:pPr algn="just"/>
            <a:endParaRPr lang="en-IN" sz="2400" dirty="0">
              <a:latin typeface="Ubuntu "/>
              <a:cs typeface="Times New Roman" panose="02020603050405020304" pitchFamily="18" charset="0"/>
            </a:endParaRPr>
          </a:p>
          <a:p>
            <a:pPr algn="just"/>
            <a:endParaRPr lang="en-GB" sz="2400" dirty="0">
              <a:latin typeface="Ubuntu "/>
              <a:cs typeface="Times New Roman" panose="02020603050405020304" pitchFamily="18" charset="0"/>
            </a:endParaRPr>
          </a:p>
        </p:txBody>
      </p:sp>
    </p:spTree>
    <p:extLst>
      <p:ext uri="{BB962C8B-B14F-4D97-AF65-F5344CB8AC3E}">
        <p14:creationId xmlns:p14="http://schemas.microsoft.com/office/powerpoint/2010/main" val="2517650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a:xfrm>
            <a:off x="3108371" y="3332994"/>
            <a:ext cx="3641582" cy="1176135"/>
          </a:xfrm>
        </p:spPr>
        <p:txBody>
          <a:bodyPr/>
          <a:lstStyle/>
          <a:p>
            <a:r>
              <a:rPr lang="en-IN" cap="none">
                <a:latin typeface="+mj-lt"/>
              </a:rPr>
              <a:t>Conclusion</a:t>
            </a:r>
            <a:endParaRPr lang="en-IN">
              <a:latin typeface="+mj-lt"/>
              <a:cs typeface="Times New Roman" panose="02020603050405020304" pitchFamily="18" charset="0"/>
            </a:endParaRP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a:t>5</a:t>
            </a:r>
          </a:p>
        </p:txBody>
      </p:sp>
    </p:spTree>
    <p:extLst>
      <p:ext uri="{BB962C8B-B14F-4D97-AF65-F5344CB8AC3E}">
        <p14:creationId xmlns:p14="http://schemas.microsoft.com/office/powerpoint/2010/main" val="940880658"/>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200400" y="662288"/>
            <a:ext cx="8001000" cy="397545"/>
          </a:xfrm>
        </p:spPr>
        <p:txBody>
          <a:bodyPr/>
          <a:lstStyle/>
          <a:p>
            <a:pPr algn="ctr"/>
            <a:r>
              <a:rPr lang="en-IN" cap="none"/>
              <a:t>Conclusion</a:t>
            </a:r>
            <a:endParaRPr lang="en-GB"/>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a:xfrm>
            <a:off x="3048000" y="1059833"/>
            <a:ext cx="8915400" cy="5090382"/>
          </a:xfrm>
        </p:spPr>
        <p:txBody>
          <a:bodyPr/>
          <a:lstStyle/>
          <a:p>
            <a:pPr marL="285750" indent="-285750">
              <a:buFont typeface="Wingdings" panose="05000000000000000000" pitchFamily="2" charset="2"/>
              <a:buChar char="§"/>
            </a:pPr>
            <a:r>
              <a:rPr lang="en-IN" sz="2000" dirty="0">
                <a:latin typeface="+mn-lt"/>
                <a:cs typeface="Times New Roman" panose="02020603050405020304" pitchFamily="18" charset="0"/>
              </a:rPr>
              <a:t>CDS view is able to consume sources other than database tables/views, such as OData services.</a:t>
            </a:r>
          </a:p>
          <a:p>
            <a:pPr marL="285750" indent="-285750">
              <a:buFont typeface="Wingdings" panose="05000000000000000000" pitchFamily="2" charset="2"/>
              <a:buChar char="§"/>
            </a:pPr>
            <a:r>
              <a:rPr lang="en-IN" sz="2000" dirty="0">
                <a:latin typeface="+mn-lt"/>
                <a:cs typeface="Times New Roman" panose="02020603050405020304" pitchFamily="18" charset="0"/>
              </a:rPr>
              <a:t>Preview Option.</a:t>
            </a:r>
          </a:p>
          <a:p>
            <a:pPr marL="285750" indent="-285750">
              <a:buFont typeface="Wingdings" panose="05000000000000000000" pitchFamily="2" charset="2"/>
              <a:buChar char="§"/>
            </a:pPr>
            <a:r>
              <a:rPr lang="en-IN" sz="2000" dirty="0">
                <a:latin typeface="+mn-lt"/>
                <a:cs typeface="Times New Roman" panose="02020603050405020304" pitchFamily="18" charset="0"/>
              </a:rPr>
              <a:t>Advance level of adding UI Annotations.</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a:xfrm>
            <a:off x="10515600" y="2362200"/>
            <a:ext cx="1524000" cy="476845"/>
          </a:xfrm>
        </p:spPr>
        <p:txBody>
          <a:bodyPr/>
          <a:lstStyle/>
          <a:p>
            <a:endParaRPr lang="en-GB">
              <a:solidFill>
                <a:schemeClr val="accent4"/>
              </a:solidFill>
            </a:endParaRPr>
          </a:p>
          <a:p>
            <a:endParaRPr lang="en-GB">
              <a:solidFill>
                <a:schemeClr val="accent4"/>
              </a:solidFill>
            </a:endParaRPr>
          </a:p>
        </p:txBody>
      </p:sp>
    </p:spTree>
    <p:extLst>
      <p:ext uri="{BB962C8B-B14F-4D97-AF65-F5344CB8AC3E}">
        <p14:creationId xmlns:p14="http://schemas.microsoft.com/office/powerpoint/2010/main" val="141381880"/>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C16590-36CB-3C2E-0700-EAC27C903824}"/>
              </a:ext>
            </a:extLst>
          </p:cNvPr>
          <p:cNvSpPr txBox="1"/>
          <p:nvPr/>
        </p:nvSpPr>
        <p:spPr>
          <a:xfrm>
            <a:off x="4572000" y="319818"/>
            <a:ext cx="742107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Ubuntu Medium"/>
                <a:ea typeface="+mn-ea"/>
                <a:cs typeface="+mn-cs"/>
              </a:rPr>
              <a:t>References</a:t>
            </a:r>
          </a:p>
        </p:txBody>
      </p:sp>
      <p:sp>
        <p:nvSpPr>
          <p:cNvPr id="4" name="Text Placeholder 7">
            <a:extLst>
              <a:ext uri="{FF2B5EF4-FFF2-40B4-BE49-F238E27FC236}">
                <a16:creationId xmlns:a16="http://schemas.microsoft.com/office/drawing/2014/main" id="{643B3EFE-A3C5-26B0-EB70-EEE114E931B8}"/>
              </a:ext>
            </a:extLst>
          </p:cNvPr>
          <p:cNvSpPr txBox="1">
            <a:spLocks/>
          </p:cNvSpPr>
          <p:nvPr/>
        </p:nvSpPr>
        <p:spPr>
          <a:xfrm>
            <a:off x="1600200" y="1371600"/>
            <a:ext cx="8915400" cy="5166582"/>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IN" sz="2000" b="0" i="0" u="none" strike="noStrike" kern="1200" cap="none" spc="0" normalizeH="0" baseline="0" noProof="0" dirty="0">
                <a:ln>
                  <a:noFill/>
                </a:ln>
                <a:solidFill>
                  <a:srgbClr val="0070AD">
                    <a:lumMod val="60000"/>
                    <a:lumOff val="40000"/>
                  </a:srgbClr>
                </a:solidFill>
                <a:effectLst/>
                <a:uLnTx/>
                <a:uFillTx/>
                <a:latin typeface="Ubuntu"/>
                <a:ea typeface="+mn-ea"/>
                <a:cs typeface="Times New Roman" panose="02020603050405020304" pitchFamily="18" charset="0"/>
              </a:rPr>
              <a:t> </a:t>
            </a:r>
            <a:r>
              <a:rPr kumimoji="0" lang="en-IN" sz="2000" b="0" i="0" u="none" strike="noStrike" kern="1200" cap="none" spc="0" normalizeH="0" baseline="0" noProof="0" dirty="0">
                <a:ln>
                  <a:noFill/>
                </a:ln>
                <a:solidFill>
                  <a:srgbClr val="0070AD">
                    <a:lumMod val="60000"/>
                    <a:lumOff val="40000"/>
                  </a:srgbClr>
                </a:solidFill>
                <a:effectLst/>
                <a:uLnTx/>
                <a:uFillTx/>
                <a:latin typeface="Ubuntu"/>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https://blogs.sap.com/2022/04/30/steampunk-is-not-just-sci-fi-anymore/</a:t>
            </a:r>
            <a:endParaRPr kumimoji="0" lang="en-IN" sz="2000" b="0" i="0" u="none" strike="noStrike" kern="1200" cap="none" spc="0" normalizeH="0" baseline="0" noProof="0" dirty="0">
              <a:ln>
                <a:noFill/>
              </a:ln>
              <a:solidFill>
                <a:srgbClr val="0070AD">
                  <a:lumMod val="60000"/>
                  <a:lumOff val="40000"/>
                </a:srgbClr>
              </a:solidFill>
              <a:effectLst/>
              <a:uLnTx/>
              <a:uFillTx/>
              <a:latin typeface="Ubuntu"/>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IN" sz="2000" b="0" i="0" u="none" strike="noStrike" kern="1200" cap="none" spc="0" normalizeH="0" baseline="0" noProof="0" dirty="0">
                <a:ln>
                  <a:noFill/>
                </a:ln>
                <a:solidFill>
                  <a:srgbClr val="0070AD">
                    <a:lumMod val="60000"/>
                    <a:lumOff val="40000"/>
                  </a:srgbClr>
                </a:solidFill>
                <a:effectLst/>
                <a:uLnTx/>
                <a:uFillTx/>
                <a:latin typeface="Ubuntu" panose="020B0504030602030204" pitchFamily="34" charset="0"/>
                <a:ea typeface="+mn-ea"/>
                <a:cs typeface="+mn-cs"/>
                <a:hlinkClick r:id="rId3" tooltip="https://open.sap.com/courses/cp13"/>
              </a:rPr>
              <a:t>https://open.sap.com/courses/cp13</a:t>
            </a:r>
            <a:endParaRPr kumimoji="0" lang="en-IN" sz="2000" b="0" i="0" u="none" strike="noStrike" kern="1200" cap="none" spc="0" normalizeH="0" baseline="0" noProof="0" dirty="0">
              <a:ln>
                <a:noFill/>
              </a:ln>
              <a:solidFill>
                <a:srgbClr val="0070AD">
                  <a:lumMod val="60000"/>
                  <a:lumOff val="40000"/>
                </a:srgbClr>
              </a:solidFill>
              <a:effectLst/>
              <a:uLnTx/>
              <a:uFillTx/>
              <a:latin typeface="Ubuntu" panose="020B0504030602030204" pitchFamily="34" charset="0"/>
              <a:ea typeface="+mn-ea"/>
              <a:cs typeface="+mn-cs"/>
            </a:endParaRPr>
          </a:p>
          <a:p>
            <a:pPr marL="285750" lvl="0" indent="-285750">
              <a:buFont typeface="Wingdings" panose="05000000000000000000" pitchFamily="2" charset="2"/>
              <a:buChar char="§"/>
              <a:defRPr/>
            </a:pPr>
            <a:r>
              <a:rPr lang="en-IN" dirty="0">
                <a:solidFill>
                  <a:srgbClr val="0070AD">
                    <a:lumMod val="60000"/>
                    <a:lumOff val="40000"/>
                  </a:srgbClr>
                </a:solidFill>
                <a:latin typeface="Ubuntu"/>
                <a:cs typeface="Times New Roman" panose="02020603050405020304" pitchFamily="18" charset="0"/>
                <a:hlinkClick r:id="rId4"/>
              </a:rPr>
              <a:t>https://developers.sap.com/tutorials/abap-environment-deploy-cf-production.html</a:t>
            </a:r>
            <a:endParaRPr lang="en-IN" dirty="0">
              <a:solidFill>
                <a:srgbClr val="0070AD">
                  <a:lumMod val="60000"/>
                  <a:lumOff val="40000"/>
                </a:srgbClr>
              </a:solidFill>
              <a:latin typeface="Ubuntu"/>
              <a:cs typeface="Times New Roman" panose="02020603050405020304" pitchFamily="18" charset="0"/>
            </a:endParaRPr>
          </a:p>
          <a:p>
            <a:pPr marL="285750" lvl="0" indent="-285750">
              <a:buFont typeface="Wingdings" panose="05000000000000000000" pitchFamily="2" charset="2"/>
              <a:buChar char="§"/>
              <a:defRPr/>
            </a:pPr>
            <a:r>
              <a:rPr lang="en-IN" dirty="0">
                <a:solidFill>
                  <a:srgbClr val="0070AD">
                    <a:lumMod val="60000"/>
                    <a:lumOff val="40000"/>
                  </a:srgbClr>
                </a:solidFill>
                <a:latin typeface="Ubuntu"/>
                <a:cs typeface="Times New Roman" panose="02020603050405020304" pitchFamily="18" charset="0"/>
                <a:hlinkClick r:id="rId5"/>
              </a:rPr>
              <a:t>https://developers.sap.com/group.abap-env-restful-managed.html</a:t>
            </a:r>
            <a:endParaRPr lang="en-IN" dirty="0">
              <a:solidFill>
                <a:srgbClr val="0070AD">
                  <a:lumMod val="60000"/>
                  <a:lumOff val="40000"/>
                </a:srgbClr>
              </a:solidFill>
              <a:latin typeface="Ubuntu"/>
              <a:cs typeface="Times New Roman" panose="02020603050405020304" pitchFamily="18" charset="0"/>
            </a:endParaRPr>
          </a:p>
          <a:p>
            <a:pPr lvl="0">
              <a:defRPr/>
            </a:pPr>
            <a:endParaRPr kumimoji="0" lang="en-IN" sz="2000" b="0" i="0" u="none" strike="noStrike" kern="1200" cap="none" spc="0" normalizeH="0" baseline="0" noProof="0" dirty="0">
              <a:ln>
                <a:noFill/>
              </a:ln>
              <a:solidFill>
                <a:srgbClr val="0070AD">
                  <a:lumMod val="60000"/>
                  <a:lumOff val="40000"/>
                </a:srgbClr>
              </a:solidFill>
              <a:effectLst/>
              <a:uLnTx/>
              <a:uFillTx/>
              <a:latin typeface="Ubuntu"/>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endParaRPr kumimoji="0" lang="en-IN" sz="2000" b="0" i="0" u="none" strike="noStrike" kern="1200" cap="none" spc="0" normalizeH="0" baseline="0" noProof="0" dirty="0">
              <a:ln>
                <a:noFill/>
              </a:ln>
              <a:solidFill>
                <a:srgbClr val="0070AD">
                  <a:lumMod val="60000"/>
                  <a:lumOff val="40000"/>
                </a:srgbClr>
              </a:solidFill>
              <a:effectLst/>
              <a:uLnTx/>
              <a:uFillTx/>
              <a:latin typeface="Ubuntu"/>
              <a:ea typeface="+mn-ea"/>
              <a:cs typeface="Times New Roman" panose="02020603050405020304" pitchFamily="18" charset="0"/>
            </a:endParaRPr>
          </a:p>
        </p:txBody>
      </p:sp>
      <p:pic>
        <p:nvPicPr>
          <p:cNvPr id="6" name="Image 7" descr="Une image contenant lampe, lumière&#10;&#10;Description générée automatiquement">
            <a:extLst>
              <a:ext uri="{FF2B5EF4-FFF2-40B4-BE49-F238E27FC236}">
                <a16:creationId xmlns:a16="http://schemas.microsoft.com/office/drawing/2014/main" id="{B81EFBD2-C17C-51F3-5F64-40019A6DB2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0" y="2286000"/>
            <a:ext cx="8711719" cy="5271195"/>
          </a:xfrm>
          <a:prstGeom prst="rect">
            <a:avLst/>
          </a:prstGeom>
        </p:spPr>
      </p:pic>
    </p:spTree>
    <p:extLst>
      <p:ext uri="{BB962C8B-B14F-4D97-AF65-F5344CB8AC3E}">
        <p14:creationId xmlns:p14="http://schemas.microsoft.com/office/powerpoint/2010/main" val="2903020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utdoor, green, tower&#10;&#10;Description automatically generated">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 r="61"/>
          <a:stretch>
            <a:fillRect/>
          </a:stretch>
        </p:blipFill>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2933" y="1295400"/>
            <a:ext cx="11386134" cy="2603790"/>
          </a:xfrm>
        </p:spPr>
        <p:txBody>
          <a:bodyPr/>
          <a:lstStyle/>
          <a:p>
            <a:br>
              <a:rPr lang="en-GB" dirty="0"/>
            </a:br>
            <a:r>
              <a:rPr lang="en-IN" sz="5400" dirty="0"/>
              <a:t>Side-by-Side Extensions Between SAP BTP ABAP and SAP </a:t>
            </a:r>
            <a:r>
              <a:rPr lang="en-IN" sz="5400" cap="all" dirty="0"/>
              <a:t>Backend</a:t>
            </a:r>
          </a:p>
        </p:txBody>
      </p:sp>
    </p:spTree>
    <p:extLst>
      <p:ext uri="{BB962C8B-B14F-4D97-AF65-F5344CB8AC3E}">
        <p14:creationId xmlns:p14="http://schemas.microsoft.com/office/powerpoint/2010/main" val="187645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D8DDD434-BBBB-484D-A571-12CAF36C0A60}"/>
              </a:ext>
            </a:extLst>
          </p:cNvPr>
          <p:cNvSpPr txBox="1">
            <a:spLocks/>
          </p:cNvSpPr>
          <p:nvPr/>
        </p:nvSpPr>
        <p:spPr>
          <a:xfrm>
            <a:off x="304800" y="332656"/>
            <a:ext cx="6816080" cy="830997"/>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en-IN" sz="4800" dirty="0">
                <a:latin typeface="Ubuntu bold" panose="020B0804030602030204" pitchFamily="34" charset="0"/>
                <a:cs typeface="Calibri" panose="020F0502020204030204" pitchFamily="34" charset="0"/>
              </a:rPr>
              <a:t>Contents</a:t>
            </a:r>
            <a:r>
              <a:rPr lang="en-IN" sz="5400" dirty="0">
                <a:latin typeface="Calibri" panose="020F0502020204030204" pitchFamily="34" charset="0"/>
                <a:cs typeface="Calibri" panose="020F0502020204030204" pitchFamily="34" charset="0"/>
              </a:rPr>
              <a:t> </a:t>
            </a:r>
            <a:endParaRPr lang="en-GB" sz="5400" dirty="0">
              <a:latin typeface="Calibri" panose="020F0502020204030204" pitchFamily="34" charset="0"/>
              <a:cs typeface="Calibri" panose="020F0502020204030204" pitchFamily="34" charset="0"/>
            </a:endParaRPr>
          </a:p>
        </p:txBody>
      </p:sp>
      <p:sp>
        <p:nvSpPr>
          <p:cNvPr id="5" name="Espace réservé du texte 3">
            <a:extLst>
              <a:ext uri="{FF2B5EF4-FFF2-40B4-BE49-F238E27FC236}">
                <a16:creationId xmlns:a16="http://schemas.microsoft.com/office/drawing/2014/main" id="{366FA7C6-E993-4627-83F4-47EE182138C7}"/>
              </a:ext>
            </a:extLst>
          </p:cNvPr>
          <p:cNvSpPr txBox="1">
            <a:spLocks/>
          </p:cNvSpPr>
          <p:nvPr/>
        </p:nvSpPr>
        <p:spPr>
          <a:xfrm>
            <a:off x="304800" y="1340768"/>
            <a:ext cx="8568952" cy="4176464"/>
          </a:xfrm>
          <a:prstGeom prst="rect">
            <a:avLst/>
          </a:prstGeom>
        </p:spPr>
        <p:txBody>
          <a:bodyP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IN" sz="2400">
                <a:solidFill>
                  <a:schemeClr val="bg1"/>
                </a:solidFill>
                <a:cs typeface="Times New Roman" panose="02020603050405020304" pitchFamily="18" charset="0"/>
              </a:rPr>
              <a:t>Extensions </a:t>
            </a:r>
            <a:endParaRPr lang="en-IN" sz="2400" dirty="0">
              <a:solidFill>
                <a:schemeClr val="bg1"/>
              </a:solidFill>
              <a:latin typeface="+mn-lt"/>
              <a:cs typeface="Times New Roman" panose="02020603050405020304" pitchFamily="18" charset="0"/>
            </a:endParaRPr>
          </a:p>
          <a:p>
            <a:pPr lvl="1">
              <a:lnSpc>
                <a:spcPct val="150000"/>
              </a:lnSpc>
            </a:pPr>
            <a:r>
              <a:rPr lang="en-IN" sz="2400" dirty="0">
                <a:solidFill>
                  <a:schemeClr val="bg1"/>
                </a:solidFill>
                <a:latin typeface="+mn-lt"/>
                <a:cs typeface="Times New Roman" panose="02020603050405020304" pitchFamily="18" charset="0"/>
              </a:rPr>
              <a:t>Introduction</a:t>
            </a:r>
          </a:p>
          <a:p>
            <a:pPr lvl="1">
              <a:lnSpc>
                <a:spcPct val="150000"/>
              </a:lnSpc>
            </a:pPr>
            <a:r>
              <a:rPr lang="en-IN" sz="2400" dirty="0">
                <a:solidFill>
                  <a:schemeClr val="bg1"/>
                </a:solidFill>
                <a:latin typeface="+mn-lt"/>
                <a:cs typeface="Times New Roman" panose="02020603050405020304" pitchFamily="18" charset="0"/>
              </a:rPr>
              <a:t>Advantages</a:t>
            </a:r>
          </a:p>
          <a:p>
            <a:pPr lvl="1">
              <a:lnSpc>
                <a:spcPct val="150000"/>
              </a:lnSpc>
            </a:pPr>
            <a:r>
              <a:rPr lang="en-IN" sz="2400" dirty="0">
                <a:solidFill>
                  <a:schemeClr val="bg1"/>
                </a:solidFill>
                <a:latin typeface="+mn-lt"/>
                <a:cs typeface="Times New Roman" panose="02020603050405020304" pitchFamily="18" charset="0"/>
              </a:rPr>
              <a:t>Use Cases</a:t>
            </a:r>
          </a:p>
          <a:p>
            <a:pPr lvl="1">
              <a:lnSpc>
                <a:spcPct val="150000"/>
              </a:lnSpc>
            </a:pPr>
            <a:r>
              <a:rPr lang="en-IN" sz="2400" dirty="0">
                <a:solidFill>
                  <a:schemeClr val="bg1"/>
                </a:solidFill>
                <a:latin typeface="+mn-lt"/>
                <a:cs typeface="Times New Roman" panose="02020603050405020304" pitchFamily="18" charset="0"/>
              </a:rPr>
              <a:t>Extension Suite</a:t>
            </a:r>
          </a:p>
          <a:p>
            <a:pPr lvl="1">
              <a:lnSpc>
                <a:spcPct val="150000"/>
              </a:lnSpc>
            </a:pPr>
            <a:r>
              <a:rPr lang="en-IN" sz="2400" dirty="0">
                <a:solidFill>
                  <a:schemeClr val="bg1"/>
                </a:solidFill>
                <a:latin typeface="+mn-lt"/>
                <a:cs typeface="Times New Roman" panose="02020603050405020304" pitchFamily="18" charset="0"/>
              </a:rPr>
              <a:t>In-App vs Side by side extensibility</a:t>
            </a:r>
          </a:p>
          <a:p>
            <a:pPr lvl="1">
              <a:lnSpc>
                <a:spcPct val="150000"/>
              </a:lnSpc>
            </a:pPr>
            <a:endParaRPr lang="en-IN" sz="2400" dirty="0">
              <a:solidFill>
                <a:schemeClr val="bg1"/>
              </a:solidFill>
              <a:latin typeface="+mn-lt"/>
              <a:cs typeface="Times New Roman" panose="02020603050405020304" pitchFamily="18" charset="0"/>
            </a:endParaRPr>
          </a:p>
          <a:p>
            <a:pPr lvl="1">
              <a:lnSpc>
                <a:spcPct val="150000"/>
              </a:lnSpc>
            </a:pPr>
            <a:endParaRPr lang="en-IN" sz="2400" dirty="0">
              <a:solidFill>
                <a:schemeClr val="bg1"/>
              </a:solidFill>
              <a:latin typeface="+mn-lt"/>
              <a:cs typeface="Times New Roman" panose="02020603050405020304" pitchFamily="18" charset="0"/>
            </a:endParaRPr>
          </a:p>
          <a:p>
            <a:pPr lvl="1">
              <a:lnSpc>
                <a:spcPct val="150000"/>
              </a:lnSpc>
            </a:pPr>
            <a:endParaRPr lang="en-GB" sz="240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838693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D8DDD434-BBBB-484D-A571-12CAF36C0A60}"/>
              </a:ext>
            </a:extLst>
          </p:cNvPr>
          <p:cNvSpPr txBox="1">
            <a:spLocks/>
          </p:cNvSpPr>
          <p:nvPr/>
        </p:nvSpPr>
        <p:spPr>
          <a:xfrm>
            <a:off x="304800" y="424989"/>
            <a:ext cx="9194800" cy="738664"/>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en-GB" sz="4800" dirty="0">
                <a:latin typeface="+mj-lt"/>
                <a:cs typeface="Calibri" panose="020F0502020204030204" pitchFamily="34" charset="0"/>
              </a:rPr>
              <a:t>SAP S/4 HANA EXTENSIBILITY</a:t>
            </a:r>
          </a:p>
        </p:txBody>
      </p:sp>
      <p:pic>
        <p:nvPicPr>
          <p:cNvPr id="5" name="Picture 4"/>
          <p:cNvPicPr>
            <a:picLocks noChangeAspect="1"/>
          </p:cNvPicPr>
          <p:nvPr/>
        </p:nvPicPr>
        <p:blipFill>
          <a:blip r:embed="rId2"/>
          <a:stretch>
            <a:fillRect/>
          </a:stretch>
        </p:blipFill>
        <p:spPr>
          <a:xfrm>
            <a:off x="0" y="1586754"/>
            <a:ext cx="12192000" cy="5167013"/>
          </a:xfrm>
          <a:prstGeom prst="rect">
            <a:avLst/>
          </a:prstGeom>
        </p:spPr>
      </p:pic>
    </p:spTree>
    <p:extLst>
      <p:ext uri="{BB962C8B-B14F-4D97-AF65-F5344CB8AC3E}">
        <p14:creationId xmlns:p14="http://schemas.microsoft.com/office/powerpoint/2010/main" val="2921565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D8DDD434-BBBB-484D-A571-12CAF36C0A60}"/>
              </a:ext>
            </a:extLst>
          </p:cNvPr>
          <p:cNvSpPr txBox="1">
            <a:spLocks/>
          </p:cNvSpPr>
          <p:nvPr/>
        </p:nvSpPr>
        <p:spPr>
          <a:xfrm>
            <a:off x="396240" y="444957"/>
            <a:ext cx="8239760" cy="738664"/>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Ubuntu" panose="020B0504030602030204" pitchFamily="34" charset="0"/>
                <a:ea typeface="+mj-ea"/>
                <a:cs typeface="+mj-cs"/>
              </a:defRPr>
            </a:lvl1pPr>
          </a:lstStyle>
          <a:p>
            <a:r>
              <a:rPr lang="en-GB" sz="4800" dirty="0">
                <a:latin typeface="+mj-lt"/>
                <a:cs typeface="Calibri" panose="020F0502020204030204" pitchFamily="34" charset="0"/>
              </a:rPr>
              <a:t>Introduction </a:t>
            </a:r>
          </a:p>
        </p:txBody>
      </p:sp>
      <p:sp>
        <p:nvSpPr>
          <p:cNvPr id="5" name="Espace réservé du texte 3">
            <a:extLst>
              <a:ext uri="{FF2B5EF4-FFF2-40B4-BE49-F238E27FC236}">
                <a16:creationId xmlns:a16="http://schemas.microsoft.com/office/drawing/2014/main" id="{366FA7C6-E993-4627-83F4-47EE182138C7}"/>
              </a:ext>
            </a:extLst>
          </p:cNvPr>
          <p:cNvSpPr txBox="1">
            <a:spLocks/>
          </p:cNvSpPr>
          <p:nvPr/>
        </p:nvSpPr>
        <p:spPr>
          <a:xfrm>
            <a:off x="304800" y="1340768"/>
            <a:ext cx="11673840" cy="5303872"/>
          </a:xfrm>
          <a:prstGeom prst="rect">
            <a:avLst/>
          </a:prstGeom>
        </p:spPr>
        <p:txBody>
          <a:bodyP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endParaRPr lang="en-IN" sz="2400" dirty="0">
              <a:solidFill>
                <a:schemeClr val="bg1"/>
              </a:solidFill>
              <a:latin typeface="+mn-lt"/>
              <a:cs typeface="Times New Roman" panose="02020603050405020304" pitchFamily="18" charset="0"/>
            </a:endParaRPr>
          </a:p>
          <a:p>
            <a:pPr lvl="1">
              <a:lnSpc>
                <a:spcPct val="150000"/>
              </a:lnSpc>
            </a:pPr>
            <a:endParaRPr lang="en-GB" sz="2400" dirty="0">
              <a:solidFill>
                <a:schemeClr val="bg1"/>
              </a:solidFill>
              <a:latin typeface="+mn-lt"/>
              <a:cs typeface="Times New Roman" panose="02020603050405020304" pitchFamily="18" charset="0"/>
            </a:endParaRPr>
          </a:p>
        </p:txBody>
      </p:sp>
      <p:sp>
        <p:nvSpPr>
          <p:cNvPr id="7" name="Espace réservé du texte 3">
            <a:extLst>
              <a:ext uri="{FF2B5EF4-FFF2-40B4-BE49-F238E27FC236}">
                <a16:creationId xmlns:a16="http://schemas.microsoft.com/office/drawing/2014/main" id="{366FA7C6-E993-4627-83F4-47EE182138C7}"/>
              </a:ext>
            </a:extLst>
          </p:cNvPr>
          <p:cNvSpPr txBox="1">
            <a:spLocks/>
          </p:cNvSpPr>
          <p:nvPr/>
        </p:nvSpPr>
        <p:spPr>
          <a:xfrm>
            <a:off x="182880" y="1183621"/>
            <a:ext cx="11673840" cy="5176187"/>
          </a:xfrm>
          <a:prstGeom prst="rect">
            <a:avLst/>
          </a:prstGeom>
        </p:spPr>
        <p:txBody>
          <a:bodyP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pPr>
            <a:r>
              <a:rPr lang="en-IN" sz="2400" dirty="0">
                <a:solidFill>
                  <a:schemeClr val="bg1"/>
                </a:solidFill>
                <a:latin typeface="+mn-lt"/>
                <a:cs typeface="Times New Roman" panose="02020603050405020304" pitchFamily="18" charset="0"/>
              </a:rPr>
              <a:t>Side-by-side extensions are software application running externally to the core application (SAP S/4HANA Cloud) and interacting with it using SAP standard APIs.</a:t>
            </a:r>
          </a:p>
          <a:p>
            <a:pPr lvl="1" algn="just">
              <a:lnSpc>
                <a:spcPct val="150000"/>
              </a:lnSpc>
            </a:pPr>
            <a:r>
              <a:rPr lang="en-IN" sz="2400" dirty="0">
                <a:solidFill>
                  <a:schemeClr val="bg1"/>
                </a:solidFill>
              </a:rPr>
              <a:t>Side-by-side extensions can be coded using potentially any programming language, nevertheless some languages are better supported by SAP, in particular ABAP, Java and JavaScript</a:t>
            </a:r>
          </a:p>
          <a:p>
            <a:pPr lvl="1" algn="just">
              <a:lnSpc>
                <a:spcPct val="150000"/>
              </a:lnSpc>
            </a:pPr>
            <a:r>
              <a:rPr lang="en-IN" sz="2400" dirty="0">
                <a:solidFill>
                  <a:schemeClr val="bg1"/>
                </a:solidFill>
                <a:latin typeface="+mn-lt"/>
                <a:cs typeface="Times New Roman" panose="02020603050405020304" pitchFamily="18" charset="0"/>
              </a:rPr>
              <a:t>Side-by-side extensions provide a freedom of expression and do not suffer the restrictions of in-app extensions.</a:t>
            </a:r>
          </a:p>
          <a:p>
            <a:pPr lvl="1" algn="just">
              <a:lnSpc>
                <a:spcPct val="150000"/>
              </a:lnSpc>
            </a:pPr>
            <a:r>
              <a:rPr lang="en-IN" sz="2400" dirty="0">
                <a:solidFill>
                  <a:schemeClr val="bg1"/>
                </a:solidFill>
                <a:latin typeface="+mn-lt"/>
                <a:cs typeface="Times New Roman" panose="02020603050405020304" pitchFamily="18" charset="0"/>
              </a:rPr>
              <a:t>They can potentially run on any run-time application platform, nevertheless SAP provides and recommends it's dedicated platform: the SAP Business Technology Platform.</a:t>
            </a:r>
          </a:p>
          <a:p>
            <a:pPr lvl="1" algn="just">
              <a:lnSpc>
                <a:spcPct val="150000"/>
              </a:lnSpc>
            </a:pPr>
            <a:endParaRPr lang="en-IN" sz="2400" dirty="0">
              <a:solidFill>
                <a:schemeClr val="bg1"/>
              </a:solidFill>
              <a:latin typeface="+mn-lt"/>
              <a:cs typeface="Times New Roman" panose="02020603050405020304" pitchFamily="18" charset="0"/>
            </a:endParaRPr>
          </a:p>
          <a:p>
            <a:pPr lvl="1" algn="just">
              <a:lnSpc>
                <a:spcPct val="150000"/>
              </a:lnSpc>
            </a:pPr>
            <a:endParaRPr lang="en-IN" sz="2400" dirty="0">
              <a:solidFill>
                <a:schemeClr val="bg1"/>
              </a:solidFill>
              <a:latin typeface="+mn-lt"/>
              <a:cs typeface="Times New Roman" panose="02020603050405020304" pitchFamily="18" charset="0"/>
            </a:endParaRPr>
          </a:p>
          <a:p>
            <a:pPr lvl="1">
              <a:lnSpc>
                <a:spcPct val="150000"/>
              </a:lnSpc>
            </a:pPr>
            <a:endParaRPr lang="en-IN" sz="2400" dirty="0">
              <a:solidFill>
                <a:schemeClr val="bg1"/>
              </a:solidFill>
              <a:latin typeface="+mn-lt"/>
              <a:cs typeface="Times New Roman" panose="02020603050405020304" pitchFamily="18" charset="0"/>
            </a:endParaRPr>
          </a:p>
          <a:p>
            <a:pPr lvl="1">
              <a:lnSpc>
                <a:spcPct val="150000"/>
              </a:lnSpc>
            </a:pPr>
            <a:endParaRPr lang="en-GB" sz="240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2618477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405344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457200" y="-1295400"/>
            <a:ext cx="10444480" cy="2421466"/>
          </a:xfrm>
        </p:spPr>
        <p:txBody>
          <a:bodyPr/>
          <a:lstStyle/>
          <a:p>
            <a:r>
              <a:rPr lang="en-IN" sz="4800" dirty="0"/>
              <a:t>ADVANTAGES</a:t>
            </a:r>
            <a:endParaRPr lang="en-GB" sz="48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0" y="1258146"/>
            <a:ext cx="12192000" cy="5701454"/>
          </a:xfrm>
          <a:prstGeom prst="rect">
            <a:avLst/>
          </a:prstGeom>
        </p:spPr>
      </p:pic>
    </p:spTree>
    <p:extLst>
      <p:ext uri="{BB962C8B-B14F-4D97-AF65-F5344CB8AC3E}">
        <p14:creationId xmlns:p14="http://schemas.microsoft.com/office/powerpoint/2010/main" val="1722250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457200" y="-1295400"/>
            <a:ext cx="11419840" cy="2421466"/>
          </a:xfrm>
        </p:spPr>
        <p:txBody>
          <a:bodyPr/>
          <a:lstStyle/>
          <a:p>
            <a:r>
              <a:rPr lang="en-IN" sz="4800" dirty="0"/>
              <a:t>Use Cases for Side By Side Extensions</a:t>
            </a:r>
            <a:endParaRPr lang="en-GB" sz="4800" dirty="0">
              <a:latin typeface="Calibri" panose="020F0502020204030204" pitchFamily="34" charset="0"/>
              <a:cs typeface="Calibri" panose="020F0502020204030204" pitchFamily="34" charset="0"/>
            </a:endParaRPr>
          </a:p>
        </p:txBody>
      </p:sp>
      <p:pic>
        <p:nvPicPr>
          <p:cNvPr id="4" name="Picture 3"/>
          <p:cNvPicPr/>
          <p:nvPr/>
        </p:nvPicPr>
        <p:blipFill rotWithShape="1">
          <a:blip r:embed="rId2"/>
          <a:srcRect l="4211" t="34152" r="36738" b="17471"/>
          <a:stretch/>
        </p:blipFill>
        <p:spPr bwMode="auto">
          <a:xfrm>
            <a:off x="0" y="1386840"/>
            <a:ext cx="12192000" cy="5349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001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457200" y="-1295400"/>
            <a:ext cx="10444480" cy="2421466"/>
          </a:xfrm>
        </p:spPr>
        <p:txBody>
          <a:bodyPr/>
          <a:lstStyle/>
          <a:p>
            <a:r>
              <a:rPr lang="en-IN" sz="3600" dirty="0"/>
              <a:t>Business application studio</a:t>
            </a:r>
            <a:endParaRPr lang="en-GB" sz="3600" dirty="0">
              <a:latin typeface="Calibri" panose="020F0502020204030204" pitchFamily="34" charset="0"/>
              <a:cs typeface="Calibri" panose="020F0502020204030204" pitchFamily="34" charset="0"/>
            </a:endParaRPr>
          </a:p>
        </p:txBody>
      </p:sp>
      <p:sp>
        <p:nvSpPr>
          <p:cNvPr id="4" name="Espace réservé du texte 3">
            <a:extLst>
              <a:ext uri="{FF2B5EF4-FFF2-40B4-BE49-F238E27FC236}">
                <a16:creationId xmlns:a16="http://schemas.microsoft.com/office/drawing/2014/main" id="{40B552E3-DAAA-42BA-B3AB-1FC698D137C3}"/>
              </a:ext>
            </a:extLst>
          </p:cNvPr>
          <p:cNvSpPr>
            <a:spLocks noGrp="1"/>
          </p:cNvSpPr>
          <p:nvPr>
            <p:ph type="body" sz="quarter" idx="12"/>
          </p:nvPr>
        </p:nvSpPr>
        <p:spPr>
          <a:xfrm>
            <a:off x="495300" y="1371600"/>
            <a:ext cx="11201400" cy="3886200"/>
          </a:xfrm>
        </p:spPr>
        <p:txBody>
          <a:bodyPr>
            <a:noAutofit/>
          </a:bodyPr>
          <a:lstStyle/>
          <a:p>
            <a:pPr marL="342900" indent="-342900" algn="just">
              <a:buFont typeface="Courier New" panose="02070309020205020404" pitchFamily="49" charset="0"/>
              <a:buChar char="o"/>
            </a:pPr>
            <a:r>
              <a:rPr lang="en-IN" sz="2400" dirty="0"/>
              <a:t>SAP Business application studio is a solution provided on SAP BTP which provides an advanced development environment.</a:t>
            </a:r>
          </a:p>
          <a:p>
            <a:pPr marL="342900" indent="-342900" algn="just">
              <a:buFont typeface="Courier New" panose="02070309020205020404" pitchFamily="49" charset="0"/>
              <a:buChar char="o"/>
            </a:pPr>
            <a:r>
              <a:rPr lang="en-IN" sz="2400" dirty="0"/>
              <a:t>This whole studio is available as an SAP cloud service and provides a desktop-like experience.</a:t>
            </a:r>
          </a:p>
          <a:p>
            <a:pPr marL="342900" indent="-342900" algn="just">
              <a:buFont typeface="Courier New" panose="02070309020205020404" pitchFamily="49" charset="0"/>
              <a:buChar char="o"/>
            </a:pPr>
            <a:r>
              <a:rPr lang="en-IN" sz="2400" dirty="0"/>
              <a:t>Development spaces ("dev spaces") are the most important elements of SAP Business Application Studio. They act as storage for your </a:t>
            </a:r>
            <a:r>
              <a:rPr lang="en-IN" sz="2400" dirty="0" err="1"/>
              <a:t>artifacts</a:t>
            </a:r>
            <a:r>
              <a:rPr lang="en-IN" sz="2400" dirty="0"/>
              <a:t> (e.g., </a:t>
            </a:r>
            <a:r>
              <a:rPr lang="en-IN" sz="2400" dirty="0" err="1"/>
              <a:t>sepa</a:t>
            </a:r>
            <a:r>
              <a:rPr lang="en-IN" sz="2400" dirty="0"/>
              <a:t>-rate virtual machines running within the cloud) by containing custom tools and preinstalled runtimes for your business scenarios, such as SAP Cloud Application Programming Model, SAP Fiori, SAP S/4HANA, and so on.</a:t>
            </a:r>
          </a:p>
          <a:p>
            <a:pPr marL="342900" indent="-342900" algn="just">
              <a:buFont typeface="Courier New" panose="02070309020205020404" pitchFamily="49" charset="0"/>
              <a:buChar char="o"/>
            </a:pPr>
            <a:r>
              <a:rPr lang="en-IN" sz="2400" dirty="0"/>
              <a:t>A dev space is an environment integrated with all the tools, functionalities and resources required to develop your application.</a:t>
            </a:r>
          </a:p>
          <a:p>
            <a:pPr algn="just"/>
            <a:endParaRPr lang="en-IN" sz="2400" dirty="0">
              <a:latin typeface="Ubuntu "/>
              <a:cs typeface="Times New Roman" panose="02020603050405020304" pitchFamily="18" charset="0"/>
            </a:endParaRPr>
          </a:p>
          <a:p>
            <a:pPr algn="just"/>
            <a:endParaRPr lang="en-GB" sz="2400" dirty="0">
              <a:latin typeface="Ubuntu "/>
              <a:cs typeface="Times New Roman" panose="02020603050405020304" pitchFamily="18" charset="0"/>
            </a:endParaRPr>
          </a:p>
        </p:txBody>
      </p:sp>
    </p:spTree>
    <p:extLst>
      <p:ext uri="{BB962C8B-B14F-4D97-AF65-F5344CB8AC3E}">
        <p14:creationId xmlns:p14="http://schemas.microsoft.com/office/powerpoint/2010/main" val="201344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457200" y="-1295400"/>
            <a:ext cx="10444480" cy="2421466"/>
          </a:xfrm>
        </p:spPr>
        <p:txBody>
          <a:bodyPr/>
          <a:lstStyle/>
          <a:p>
            <a:r>
              <a:rPr lang="en-GB" sz="4800" b="1" dirty="0">
                <a:latin typeface="+mn-lt"/>
                <a:cs typeface="Calibri" panose="020F0502020204030204" pitchFamily="34" charset="0"/>
              </a:rPr>
              <a:t>Extension Suite</a:t>
            </a:r>
          </a:p>
        </p:txBody>
      </p:sp>
      <p:pic>
        <p:nvPicPr>
          <p:cNvPr id="5" name="Picture 4"/>
          <p:cNvPicPr>
            <a:picLocks noChangeAspect="1"/>
          </p:cNvPicPr>
          <p:nvPr/>
        </p:nvPicPr>
        <p:blipFill>
          <a:blip r:embed="rId2"/>
          <a:stretch>
            <a:fillRect/>
          </a:stretch>
        </p:blipFill>
        <p:spPr>
          <a:xfrm>
            <a:off x="0" y="1219107"/>
            <a:ext cx="12192000" cy="5547453"/>
          </a:xfrm>
          <a:prstGeom prst="rect">
            <a:avLst/>
          </a:prstGeom>
        </p:spPr>
      </p:pic>
    </p:spTree>
    <p:extLst>
      <p:ext uri="{BB962C8B-B14F-4D97-AF65-F5344CB8AC3E}">
        <p14:creationId xmlns:p14="http://schemas.microsoft.com/office/powerpoint/2010/main" val="4009023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5120" y="375920"/>
            <a:ext cx="9133840" cy="7478970"/>
          </a:xfrm>
          <a:prstGeom prst="rect">
            <a:avLst/>
          </a:prstGeom>
          <a:noFill/>
        </p:spPr>
        <p:txBody>
          <a:bodyPr wrap="square" rtlCol="0">
            <a:spAutoFit/>
          </a:bodyPr>
          <a:lstStyle/>
          <a:p>
            <a:pPr marL="285750" indent="-285750" algn="just">
              <a:buFont typeface="Arial" panose="020B0604020202020204" pitchFamily="34" charset="0"/>
              <a:buChar char="•"/>
            </a:pPr>
            <a:r>
              <a:rPr lang="en-IN" sz="2400" dirty="0">
                <a:solidFill>
                  <a:schemeClr val="bg1"/>
                </a:solidFill>
              </a:rPr>
              <a:t>SAP Extension Suite offers you the full set of capabilities to develop, test, and run your individual applications in a fast and economic way by using its broad set of reusable features to ensure consistency across your landscape, and leverage your existing investments and expertise.</a:t>
            </a:r>
          </a:p>
          <a:p>
            <a:pPr marL="285750" indent="-285750" algn="just">
              <a:buFont typeface="Arial" panose="020B0604020202020204" pitchFamily="34" charset="0"/>
              <a:buChar char="•"/>
            </a:pPr>
            <a:r>
              <a:rPr lang="en-IN" sz="2400" dirty="0">
                <a:solidFill>
                  <a:schemeClr val="bg1"/>
                </a:solidFill>
              </a:rPr>
              <a:t>It allows an easy and secure way to enhance the pre-built scope of SAP solutions with simple </a:t>
            </a:r>
            <a:r>
              <a:rPr lang="en-IN" sz="2400" dirty="0" err="1">
                <a:solidFill>
                  <a:schemeClr val="bg1"/>
                </a:solidFill>
              </a:rPr>
              <a:t>onboarding</a:t>
            </a:r>
            <a:r>
              <a:rPr lang="en-IN" sz="2400" dirty="0">
                <a:solidFill>
                  <a:schemeClr val="bg1"/>
                </a:solidFill>
              </a:rPr>
              <a:t>, powerful APIs and events, and optimized developer tools.</a:t>
            </a:r>
          </a:p>
          <a:p>
            <a:pPr marL="285750" indent="-285750" algn="just">
              <a:buFont typeface="Arial" panose="020B0604020202020204" pitchFamily="34" charset="0"/>
              <a:buChar char="•"/>
            </a:pPr>
            <a:r>
              <a:rPr lang="en-IN" sz="2400" dirty="0">
                <a:solidFill>
                  <a:schemeClr val="bg1"/>
                </a:solidFill>
              </a:rPr>
              <a:t>Four Steps to build extensions</a:t>
            </a:r>
          </a:p>
          <a:p>
            <a:pPr marL="742950" lvl="1" indent="-285750" algn="just">
              <a:buFont typeface="Arial" panose="020B0604020202020204" pitchFamily="34" charset="0"/>
              <a:buChar char="•"/>
            </a:pPr>
            <a:r>
              <a:rPr lang="en-IN" sz="2400" dirty="0">
                <a:solidFill>
                  <a:schemeClr val="bg1"/>
                </a:solidFill>
              </a:rPr>
              <a:t>Connect.</a:t>
            </a:r>
          </a:p>
          <a:p>
            <a:pPr marL="742950" lvl="1" indent="-285750" algn="just">
              <a:buFont typeface="Arial" panose="020B0604020202020204" pitchFamily="34" charset="0"/>
              <a:buChar char="•"/>
            </a:pPr>
            <a:r>
              <a:rPr lang="en-IN" sz="2400" dirty="0">
                <a:solidFill>
                  <a:schemeClr val="bg1"/>
                </a:solidFill>
              </a:rPr>
              <a:t>Build an endpoint.</a:t>
            </a:r>
          </a:p>
          <a:p>
            <a:pPr marL="742950" lvl="1" indent="-285750" algn="just">
              <a:buFont typeface="Arial" panose="020B0604020202020204" pitchFamily="34" charset="0"/>
              <a:buChar char="•"/>
            </a:pPr>
            <a:r>
              <a:rPr lang="en-IN" sz="2400" dirty="0">
                <a:solidFill>
                  <a:schemeClr val="bg1"/>
                </a:solidFill>
              </a:rPr>
              <a:t>Add channels.</a:t>
            </a:r>
          </a:p>
          <a:p>
            <a:pPr marL="742950" lvl="1" indent="-285750" algn="just">
              <a:buFont typeface="Arial" panose="020B0604020202020204" pitchFamily="34" charset="0"/>
              <a:buChar char="•"/>
            </a:pPr>
            <a:r>
              <a:rPr lang="en-IN" sz="2400" dirty="0">
                <a:solidFill>
                  <a:schemeClr val="bg1"/>
                </a:solidFill>
              </a:rPr>
              <a:t>Deploy and operate.</a:t>
            </a:r>
          </a:p>
          <a:p>
            <a:pPr marL="342900" indent="-342900" algn="just">
              <a:buFont typeface="Arial" panose="020B0604020202020204" pitchFamily="34" charset="0"/>
              <a:buChar char="•"/>
            </a:pPr>
            <a:r>
              <a:rPr lang="en-IN" sz="2400" dirty="0">
                <a:solidFill>
                  <a:schemeClr val="bg1"/>
                </a:solidFill>
              </a:rPr>
              <a:t>The SAP Extension Suite allows you to deliver consistent and collaborative experiences in SAP and new applications across all channels. Automate, enhance, and adapt business processes beyond standard solutions.</a:t>
            </a:r>
          </a:p>
          <a:p>
            <a:pPr marL="342900" indent="-342900">
              <a:buFont typeface="Arial" panose="020B0604020202020204" pitchFamily="34" charset="0"/>
              <a:buChar char="•"/>
            </a:pPr>
            <a:endParaRPr lang="en-IN" sz="2400" dirty="0">
              <a:solidFill>
                <a:schemeClr val="bg1"/>
              </a:solidFill>
            </a:endParaRPr>
          </a:p>
          <a:p>
            <a:pPr marL="342900" indent="-342900" algn="just">
              <a:buFont typeface="Arial" panose="020B0604020202020204" pitchFamily="34" charset="0"/>
              <a:buChar char="•"/>
            </a:pPr>
            <a:endParaRPr lang="en-IN" sz="2400" dirty="0">
              <a:solidFill>
                <a:schemeClr val="bg1"/>
              </a:solidFill>
            </a:endParaRPr>
          </a:p>
          <a:p>
            <a:pPr marL="285750" indent="-285750" algn="just">
              <a:buFont typeface="Arial" panose="020B0604020202020204" pitchFamily="34" charset="0"/>
              <a:buChar char="•"/>
            </a:pPr>
            <a:endParaRPr lang="en-IN" sz="2400" dirty="0">
              <a:solidFill>
                <a:schemeClr val="bg1"/>
              </a:solidFill>
            </a:endParaRPr>
          </a:p>
        </p:txBody>
      </p:sp>
    </p:spTree>
    <p:extLst>
      <p:ext uri="{BB962C8B-B14F-4D97-AF65-F5344CB8AC3E}">
        <p14:creationId xmlns:p14="http://schemas.microsoft.com/office/powerpoint/2010/main" val="2247368750"/>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33999"/>
            <a:ext cx="12192000" cy="5754481"/>
          </a:xfrm>
          <a:prstGeom prst="rect">
            <a:avLst/>
          </a:prstGeom>
        </p:spPr>
      </p:pic>
      <p:sp>
        <p:nvSpPr>
          <p:cNvPr id="5" name="TextBox 4">
            <a:extLst>
              <a:ext uri="{FF2B5EF4-FFF2-40B4-BE49-F238E27FC236}">
                <a16:creationId xmlns:a16="http://schemas.microsoft.com/office/drawing/2014/main" id="{61C16590-36CB-3C2E-0700-EAC27C903824}"/>
              </a:ext>
            </a:extLst>
          </p:cNvPr>
          <p:cNvSpPr txBox="1"/>
          <p:nvPr/>
        </p:nvSpPr>
        <p:spPr>
          <a:xfrm>
            <a:off x="137160" y="218218"/>
            <a:ext cx="1191768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FFFFFF"/>
                </a:solidFill>
                <a:effectLst/>
                <a:uLnTx/>
                <a:uFillTx/>
                <a:latin typeface="Ubuntu Medium"/>
                <a:ea typeface="+mn-ea"/>
                <a:cs typeface="+mn-cs"/>
              </a:rPr>
              <a:t>In-App</a:t>
            </a:r>
            <a:r>
              <a:rPr kumimoji="0" lang="en-IN" sz="4000" b="0" i="0" u="none" strike="noStrike" kern="1200" cap="none" spc="0" normalizeH="0" noProof="0" dirty="0">
                <a:ln>
                  <a:noFill/>
                </a:ln>
                <a:solidFill>
                  <a:srgbClr val="FFFFFF"/>
                </a:solidFill>
                <a:effectLst/>
                <a:uLnTx/>
                <a:uFillTx/>
                <a:latin typeface="Ubuntu Medium"/>
                <a:ea typeface="+mn-ea"/>
                <a:cs typeface="+mn-cs"/>
              </a:rPr>
              <a:t> VS Side by side Extensibility</a:t>
            </a:r>
            <a:endParaRPr kumimoji="0" lang="en-IN" sz="4000" b="0" i="0" u="none" strike="noStrike" kern="1200" cap="none" spc="0" normalizeH="0" baseline="0" noProof="0" dirty="0">
              <a:ln>
                <a:noFill/>
              </a:ln>
              <a:solidFill>
                <a:srgbClr val="FFFFFF"/>
              </a:solidFill>
              <a:effectLst/>
              <a:uLnTx/>
              <a:uFillTx/>
              <a:latin typeface="Ubuntu Medium"/>
              <a:ea typeface="+mn-ea"/>
              <a:cs typeface="+mn-cs"/>
            </a:endParaRPr>
          </a:p>
        </p:txBody>
      </p:sp>
    </p:spTree>
    <p:extLst>
      <p:ext uri="{BB962C8B-B14F-4D97-AF65-F5344CB8AC3E}">
        <p14:creationId xmlns:p14="http://schemas.microsoft.com/office/powerpoint/2010/main" val="1541402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C16590-36CB-3C2E-0700-EAC27C903824}"/>
              </a:ext>
            </a:extLst>
          </p:cNvPr>
          <p:cNvSpPr txBox="1"/>
          <p:nvPr/>
        </p:nvSpPr>
        <p:spPr>
          <a:xfrm>
            <a:off x="4572000" y="319818"/>
            <a:ext cx="742107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Ubuntu Medium"/>
                <a:ea typeface="+mn-ea"/>
                <a:cs typeface="+mn-cs"/>
              </a:rPr>
              <a:t>References</a:t>
            </a:r>
          </a:p>
        </p:txBody>
      </p:sp>
      <p:sp>
        <p:nvSpPr>
          <p:cNvPr id="4" name="Text Placeholder 7">
            <a:extLst>
              <a:ext uri="{FF2B5EF4-FFF2-40B4-BE49-F238E27FC236}">
                <a16:creationId xmlns:a16="http://schemas.microsoft.com/office/drawing/2014/main" id="{643B3EFE-A3C5-26B0-EB70-EEE114E931B8}"/>
              </a:ext>
            </a:extLst>
          </p:cNvPr>
          <p:cNvSpPr txBox="1">
            <a:spLocks/>
          </p:cNvSpPr>
          <p:nvPr/>
        </p:nvSpPr>
        <p:spPr>
          <a:xfrm>
            <a:off x="1600200" y="1371600"/>
            <a:ext cx="8915400" cy="5166582"/>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buFont typeface="Wingdings" panose="05000000000000000000" pitchFamily="2" charset="2"/>
              <a:buChar char="§"/>
              <a:defRPr/>
            </a:pPr>
            <a:r>
              <a:rPr lang="en-IN" dirty="0">
                <a:solidFill>
                  <a:srgbClr val="0070AD">
                    <a:lumMod val="60000"/>
                    <a:lumOff val="40000"/>
                  </a:srgbClr>
                </a:solidFill>
                <a:latin typeface="Ubuntu"/>
                <a:cs typeface="Times New Roman" panose="02020603050405020304" pitchFamily="18" charset="0"/>
                <a:hlinkClick r:id="rId2"/>
              </a:rPr>
              <a:t>https://microlearning.opensap.com/media/Side-by-Side+Extensions+on+SAP+BTP+-+SAP++Business+Technology+Platform/1_bkutekla</a:t>
            </a:r>
            <a:endParaRPr lang="en-IN" dirty="0">
              <a:solidFill>
                <a:srgbClr val="0070AD">
                  <a:lumMod val="60000"/>
                  <a:lumOff val="40000"/>
                </a:srgbClr>
              </a:solidFill>
              <a:latin typeface="Ubuntu"/>
              <a:cs typeface="Times New Roman" panose="02020603050405020304" pitchFamily="18" charset="0"/>
            </a:endParaRPr>
          </a:p>
          <a:p>
            <a:pPr lvl="0">
              <a:defRPr/>
            </a:pPr>
            <a:endParaRPr lang="en-IN" dirty="0">
              <a:solidFill>
                <a:srgbClr val="0070AD">
                  <a:lumMod val="60000"/>
                  <a:lumOff val="40000"/>
                </a:srgbClr>
              </a:solidFill>
              <a:latin typeface="Ubuntu"/>
              <a:cs typeface="Times New Roman" panose="02020603050405020304" pitchFamily="18" charset="0"/>
            </a:endParaRPr>
          </a:p>
          <a:p>
            <a:pPr lvl="0" algn="just">
              <a:defRPr/>
            </a:pPr>
            <a:r>
              <a:rPr lang="en-IN" dirty="0">
                <a:solidFill>
                  <a:srgbClr val="0070AD">
                    <a:lumMod val="60000"/>
                    <a:lumOff val="40000"/>
                  </a:srgbClr>
                </a:solidFill>
                <a:latin typeface="Ubuntu"/>
                <a:cs typeface="Times New Roman" panose="02020603050405020304" pitchFamily="18" charset="0"/>
              </a:rPr>
              <a:t>Case Study :</a:t>
            </a:r>
          </a:p>
          <a:p>
            <a:pPr lvl="1" algn="just">
              <a:defRPr/>
            </a:pPr>
            <a:r>
              <a:rPr lang="en-IN" dirty="0">
                <a:solidFill>
                  <a:srgbClr val="0070AD">
                    <a:lumMod val="60000"/>
                    <a:lumOff val="40000"/>
                  </a:srgbClr>
                </a:solidFill>
                <a:latin typeface="Ubuntu"/>
                <a:cs typeface="Times New Roman" panose="02020603050405020304" pitchFamily="18" charset="0"/>
                <a:hlinkClick r:id="rId3"/>
              </a:rPr>
              <a:t>https://help.sap.com/docs/SAP_EXTENSIBILITY_EXPLORER/757c85f07ab84278927025e6fd6ea6d2/8e69bf12ce58403ca9541c47dd708a25.html</a:t>
            </a:r>
            <a:endParaRPr lang="en-IN" dirty="0">
              <a:solidFill>
                <a:srgbClr val="0070AD">
                  <a:lumMod val="60000"/>
                  <a:lumOff val="40000"/>
                </a:srgbClr>
              </a:solidFill>
              <a:latin typeface="Ubuntu"/>
              <a:cs typeface="Times New Roman" panose="02020603050405020304" pitchFamily="18" charset="0"/>
            </a:endParaRPr>
          </a:p>
          <a:p>
            <a:pPr lvl="1" algn="just">
              <a:defRPr/>
            </a:pPr>
            <a:endParaRPr lang="en-IN" dirty="0">
              <a:solidFill>
                <a:srgbClr val="0070AD">
                  <a:lumMod val="60000"/>
                  <a:lumOff val="40000"/>
                </a:srgbClr>
              </a:solidFill>
              <a:latin typeface="Ubuntu"/>
              <a:cs typeface="Times New Roman" panose="02020603050405020304" pitchFamily="18" charset="0"/>
            </a:endParaRPr>
          </a:p>
          <a:p>
            <a:pPr marL="285750" lvl="0" indent="-285750" algn="just">
              <a:buFont typeface="Wingdings" panose="05000000000000000000" pitchFamily="2" charset="2"/>
              <a:buChar char="§"/>
              <a:defRPr/>
            </a:pPr>
            <a:endParaRPr lang="en-IN" dirty="0">
              <a:solidFill>
                <a:srgbClr val="0070AD">
                  <a:lumMod val="60000"/>
                  <a:lumOff val="40000"/>
                </a:srgbClr>
              </a:solidFill>
              <a:latin typeface="Ubuntu"/>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endParaRPr kumimoji="0" lang="en-IN" sz="2000" b="0" i="0" u="none" strike="noStrike" kern="1200" cap="none" spc="0" normalizeH="0" baseline="0" noProof="0" dirty="0">
              <a:ln>
                <a:noFill/>
              </a:ln>
              <a:solidFill>
                <a:srgbClr val="0070AD">
                  <a:lumMod val="60000"/>
                  <a:lumOff val="40000"/>
                </a:srgbClr>
              </a:solidFill>
              <a:effectLst/>
              <a:uLnTx/>
              <a:uFillTx/>
              <a:latin typeface="Ubuntu"/>
              <a:ea typeface="+mn-ea"/>
              <a:cs typeface="Times New Roman" panose="02020603050405020304" pitchFamily="18" charset="0"/>
            </a:endParaRPr>
          </a:p>
        </p:txBody>
      </p:sp>
    </p:spTree>
    <p:extLst>
      <p:ext uri="{BB962C8B-B14F-4D97-AF65-F5344CB8AC3E}">
        <p14:creationId xmlns:p14="http://schemas.microsoft.com/office/powerpoint/2010/main" val="1008796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utdoor, green, tower&#10;&#10;Description automatically generated">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 r="61"/>
          <a:stretch>
            <a:fillRect/>
          </a:stretch>
        </p:blipFill>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2933" y="1295400"/>
            <a:ext cx="11386134" cy="2603790"/>
          </a:xfrm>
        </p:spPr>
        <p:txBody>
          <a:bodyPr/>
          <a:lstStyle/>
          <a:p>
            <a:br>
              <a:rPr lang="en-GB" dirty="0"/>
            </a:br>
            <a:r>
              <a:rPr lang="fr-FR" sz="5400" dirty="0"/>
              <a:t>Transfer ABAP Source Code via </a:t>
            </a:r>
            <a:r>
              <a:rPr lang="fr-FR" sz="5400" dirty="0" err="1"/>
              <a:t>abapGit</a:t>
            </a:r>
            <a:endParaRPr lang="en-GB" dirty="0"/>
          </a:p>
        </p:txBody>
      </p:sp>
    </p:spTree>
    <p:extLst>
      <p:ext uri="{BB962C8B-B14F-4D97-AF65-F5344CB8AC3E}">
        <p14:creationId xmlns:p14="http://schemas.microsoft.com/office/powerpoint/2010/main" val="3900841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359696" y="2095351"/>
            <a:ext cx="5781098" cy="397545"/>
          </a:xfrm>
        </p:spPr>
        <p:txBody>
          <a:bodyPr/>
          <a:lstStyle/>
          <a:p>
            <a:r>
              <a:rPr lang="en-IN" dirty="0"/>
              <a:t>Introduction</a:t>
            </a:r>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a:xfrm>
            <a:off x="3359696" y="2743200"/>
            <a:ext cx="8679904" cy="3779839"/>
          </a:xfrm>
        </p:spPr>
        <p:txBody>
          <a:bodyPr/>
          <a:lstStyle/>
          <a:p>
            <a:pPr algn="just"/>
            <a:r>
              <a:rPr lang="en-IN" dirty="0"/>
              <a:t>SAP Business Technology Platform is </a:t>
            </a:r>
            <a:r>
              <a:rPr lang="en-IN" b="1" dirty="0"/>
              <a:t>the technological foundation for all SAP applications and the Intelligent Enterprise</a:t>
            </a:r>
            <a:r>
              <a:rPr lang="en-IN" dirty="0"/>
              <a:t>. Customers can achieve agility, business value and continual innovation through integration, data to value and extensibility of all SAP and third-party applications &amp; data assets.</a:t>
            </a:r>
          </a:p>
          <a:p>
            <a:pPr algn="just"/>
            <a:r>
              <a:rPr lang="en-IN" dirty="0"/>
              <a:t>The ABAP source code editor is </a:t>
            </a:r>
            <a:r>
              <a:rPr lang="en-IN" b="1" dirty="0"/>
              <a:t>provided for developing or editing ABAP source code in Eclipse</a:t>
            </a:r>
            <a:r>
              <a:rPr lang="en-IN" dirty="0"/>
              <a:t>. The ABAP source code editor corresponds to the ABAP editors in SAP GUI, such as the Program Editor ( SE38 ), Function Builder ( SE37 ), and the source code-based Class Builder ( SE24 ).</a:t>
            </a:r>
          </a:p>
          <a:p>
            <a:pPr algn="just"/>
            <a:r>
              <a:rPr lang="en-IN" dirty="0"/>
              <a:t>ABAPGIT is an </a:t>
            </a:r>
            <a:r>
              <a:rPr lang="en-IN" b="1" dirty="0"/>
              <a:t>open source git client for ABAP</a:t>
            </a:r>
            <a:r>
              <a:rPr lang="en-IN" dirty="0"/>
              <a:t>, maintained and built by the community. ABAPGIT  is about code Management, including versioning, branching, Merging </a:t>
            </a:r>
            <a:r>
              <a:rPr lang="en-IN" dirty="0" err="1"/>
              <a:t>etc</a:t>
            </a:r>
            <a:r>
              <a:rPr lang="en-IN" dirty="0"/>
              <a:t>, while building code in development environment.</a:t>
            </a:r>
          </a:p>
          <a:p>
            <a:pPr lvl="0"/>
            <a:endParaRPr lang="en-GB" dirty="0"/>
          </a:p>
        </p:txBody>
      </p:sp>
    </p:spTree>
    <p:extLst>
      <p:ext uri="{BB962C8B-B14F-4D97-AF65-F5344CB8AC3E}">
        <p14:creationId xmlns:p14="http://schemas.microsoft.com/office/powerpoint/2010/main" val="2537166717"/>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338" y="-9525"/>
            <a:ext cx="12258675" cy="6877050"/>
          </a:xfrm>
          <a:prstGeom prst="rect">
            <a:avLst/>
          </a:prstGeom>
        </p:spPr>
      </p:pic>
    </p:spTree>
    <p:extLst>
      <p:ext uri="{BB962C8B-B14F-4D97-AF65-F5344CB8AC3E}">
        <p14:creationId xmlns:p14="http://schemas.microsoft.com/office/powerpoint/2010/main" val="1909083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17263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
            <a:ext cx="12206287" cy="6934200"/>
          </a:xfrm>
          <a:prstGeom prst="rect">
            <a:avLst/>
          </a:prstGeom>
        </p:spPr>
      </p:pic>
    </p:spTree>
    <p:extLst>
      <p:ext uri="{BB962C8B-B14F-4D97-AF65-F5344CB8AC3E}">
        <p14:creationId xmlns:p14="http://schemas.microsoft.com/office/powerpoint/2010/main" val="2993254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13" y="0"/>
            <a:ext cx="12239625" cy="6858000"/>
          </a:xfrm>
          <a:prstGeom prst="rect">
            <a:avLst/>
          </a:prstGeom>
        </p:spPr>
      </p:pic>
    </p:spTree>
    <p:extLst>
      <p:ext uri="{BB962C8B-B14F-4D97-AF65-F5344CB8AC3E}">
        <p14:creationId xmlns:p14="http://schemas.microsoft.com/office/powerpoint/2010/main" val="333530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a:extLst>
              <a:ext uri="{FF2B5EF4-FFF2-40B4-BE49-F238E27FC236}">
                <a16:creationId xmlns:a16="http://schemas.microsoft.com/office/drawing/2014/main" id="{D07527E9-58F3-4DF8-959C-3E4853DF6339}"/>
              </a:ext>
            </a:extLst>
          </p:cNvPr>
          <p:cNvPicPr>
            <a:picLocks noGrp="1" noChangeAspect="1"/>
          </p:cNvPicPr>
          <p:nvPr>
            <p:ph type="pic" sz="quarter" idx="4294967295"/>
          </p:nvPr>
        </p:nvPicPr>
        <p:blipFill rotWithShape="1">
          <a:blip r:embed="rId2"/>
          <a:srcRect r="-1" b="2611"/>
          <a:stretch/>
        </p:blipFill>
        <p:spPr>
          <a:xfrm>
            <a:off x="31004" y="21252"/>
            <a:ext cx="12160996" cy="6504092"/>
          </a:xfrm>
          <a:prstGeom prst="rect">
            <a:avLst/>
          </a:prstGeom>
          <a:noFill/>
        </p:spPr>
      </p:pic>
    </p:spTree>
    <p:extLst>
      <p:ext uri="{BB962C8B-B14F-4D97-AF65-F5344CB8AC3E}">
        <p14:creationId xmlns:p14="http://schemas.microsoft.com/office/powerpoint/2010/main" val="147483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solidFill>
                  <a:schemeClr val="bg2"/>
                </a:solidFill>
              </a:rPr>
              <a:t>Flow to transfer ABAP source code via abapgit-</a:t>
            </a:r>
            <a:br>
              <a:rPr lang="en-IN" b="1" dirty="0">
                <a:solidFill>
                  <a:schemeClr val="bg2"/>
                </a:solidFill>
              </a:rPr>
            </a:br>
            <a:r>
              <a:rPr lang="en-IN" sz="2000" b="1" dirty="0">
                <a:solidFill>
                  <a:schemeClr val="bg2"/>
                </a:solidFill>
              </a:rPr>
              <a:t>(</a:t>
            </a:r>
            <a:r>
              <a:rPr lang="en-IN" sz="2000" dirty="0"/>
              <a:t>ABAP SAP Continuous Integration and Delivery)</a:t>
            </a:r>
          </a:p>
        </p:txBody>
      </p:sp>
      <p:pic>
        <p:nvPicPr>
          <p:cNvPr id="4" name="Content Placeholder 3"/>
          <p:cNvPicPr>
            <a:picLocks noChangeAspect="1"/>
          </p:cNvPicPr>
          <p:nvPr/>
        </p:nvPicPr>
        <p:blipFill>
          <a:blip r:embed="rId2"/>
          <a:stretch>
            <a:fillRect/>
          </a:stretch>
        </p:blipFill>
        <p:spPr>
          <a:xfrm>
            <a:off x="914400" y="1447800"/>
            <a:ext cx="9577387" cy="4349940"/>
          </a:xfrm>
          <a:prstGeom prst="rect">
            <a:avLst/>
          </a:prstGeom>
        </p:spPr>
      </p:pic>
      <p:sp>
        <p:nvSpPr>
          <p:cNvPr id="5" name="TextBox 4"/>
          <p:cNvSpPr txBox="1"/>
          <p:nvPr/>
        </p:nvSpPr>
        <p:spPr>
          <a:xfrm>
            <a:off x="533400" y="5929055"/>
            <a:ext cx="9958387" cy="923330"/>
          </a:xfrm>
          <a:prstGeom prst="rect">
            <a:avLst/>
          </a:prstGeom>
          <a:noFill/>
        </p:spPr>
        <p:txBody>
          <a:bodyPr wrap="square" rtlCol="0">
            <a:spAutoFit/>
          </a:bodyPr>
          <a:lstStyle/>
          <a:p>
            <a:r>
              <a:rPr lang="en-IN" dirty="0">
                <a:solidFill>
                  <a:schemeClr val="bg2"/>
                </a:solidFill>
              </a:rPr>
              <a:t>The following picture demonstrates how the technical transfer of ABAP custom code from your on premise SAP system to SAP BTP ABAP Environment looks like.</a:t>
            </a:r>
          </a:p>
          <a:p>
            <a:endParaRPr lang="en-IN" dirty="0"/>
          </a:p>
        </p:txBody>
      </p:sp>
    </p:spTree>
    <p:extLst>
      <p:ext uri="{BB962C8B-B14F-4D97-AF65-F5344CB8AC3E}">
        <p14:creationId xmlns:p14="http://schemas.microsoft.com/office/powerpoint/2010/main" val="2302730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p:pic>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404813" y="762000"/>
            <a:ext cx="6605588" cy="5943600"/>
          </a:xfrm>
        </p:spPr>
        <p:txBody>
          <a:bodyPr>
            <a:normAutofit fontScale="77500" lnSpcReduction="20000"/>
          </a:bodyPr>
          <a:lstStyle/>
          <a:p>
            <a:pPr algn="just"/>
            <a:r>
              <a:rPr lang="en-IN" b="1" dirty="0"/>
              <a:t>Step 1- </a:t>
            </a:r>
            <a:r>
              <a:rPr lang="en-IN" dirty="0"/>
              <a:t>Analyse your ABAP custom code for Cloud readiness with SAP Fiori App Custom Code Migration. The App runs in the SAP BTP ABAP Environment, executes remotely (based on ABAP Test Cockpit) Cloud readiness checks on the ABAP custom code in your on premise SAP system, and provides the analytical presentation of the ATC check results with comprehensive filtering and navigation capabilities. During analysis focus on ABAP custom code scope for Cloud, get familiar with ABAP language version Cloud, released objects for Cloud and find out, which issues can be fixed in a semi-automated way using Quick Fixes in ABAP Development Tools in Eclipse. After the analysis is done, it’s time to transfer ABAP custom code to SAP BTP ABAP Environment. The technical infrastructure for this is the ABAPGIT.</a:t>
            </a:r>
          </a:p>
          <a:p>
            <a:pPr algn="just"/>
            <a:endParaRPr lang="en-IN" dirty="0"/>
          </a:p>
          <a:p>
            <a:pPr algn="just"/>
            <a:r>
              <a:rPr lang="en-IN" b="1" dirty="0"/>
              <a:t>Step 2- </a:t>
            </a:r>
            <a:r>
              <a:rPr lang="en-IN" dirty="0"/>
              <a:t>Use the ABAPGIT client in SAP GUI to export the ABAP custom code from on premise SAP system and store it in the Git Repository.</a:t>
            </a:r>
          </a:p>
          <a:p>
            <a:pPr algn="just"/>
            <a:endParaRPr lang="en-IN" dirty="0"/>
          </a:p>
          <a:p>
            <a:pPr algn="just"/>
            <a:r>
              <a:rPr lang="en-IN" b="1" dirty="0"/>
              <a:t>Step 3- </a:t>
            </a:r>
            <a:r>
              <a:rPr lang="en-IN" dirty="0"/>
              <a:t>Use the ABAPGIT plugin in ABAP Development Tools in Eclipse to import ABAP custom code from the Git Repository to SAP BTP ABAP Environment.</a:t>
            </a:r>
          </a:p>
          <a:p>
            <a:pPr algn="just"/>
            <a:endParaRPr lang="en-IN" dirty="0"/>
          </a:p>
          <a:p>
            <a:pPr algn="just"/>
            <a:r>
              <a:rPr lang="en-IN" b="1" dirty="0"/>
              <a:t>Step 4- </a:t>
            </a:r>
            <a:r>
              <a:rPr lang="en-IN" dirty="0"/>
              <a:t>Adapt the imported code in ABAP system in SAP BTP ABAP Environment The recommended way to do so is again using the Cloud readiness checks and ABAP Test Cockpit. That means check code with the ATC locally in your ABAP system in the SAP BTP ABAP Environment to get the custom code adaptation worklist. To automate the adaptation of the findings you can use the mass-enabled Quick Fixes for Cloud in ABAP Development Tools in Eclipse</a:t>
            </a:r>
          </a:p>
          <a:p>
            <a:pPr lvl="0"/>
            <a:endParaRPr lang="en-GB" dirty="0"/>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3701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625" y="0"/>
            <a:ext cx="12220575" cy="6858000"/>
          </a:xfrm>
          <a:prstGeom prst="rect">
            <a:avLst/>
          </a:prstGeom>
        </p:spPr>
      </p:pic>
    </p:spTree>
    <p:extLst>
      <p:ext uri="{BB962C8B-B14F-4D97-AF65-F5344CB8AC3E}">
        <p14:creationId xmlns:p14="http://schemas.microsoft.com/office/powerpoint/2010/main" val="1411385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en-IN" dirty="0">
                <a:hlinkClick r:id="rId2" tooltip="https://saplearninghub.plateau.com/learning/user/deeplink.do?OWASP_CSRFTOKEN=HQ05-ROYU-JAT6-9L8R-BYOV-7LQ0-4DKK-1B7I&amp;linkId=ONLINE_CONTENT_STRUCTURE&amp;componentID=PSD_WEB_22365_EN&amp;componentTypeID=EXPERT_LED&amp;fromSF=Y&amp;revisionDate=1641544500000"/>
              </a:rPr>
              <a:t>https://saplearninghub.plateau.com/learning/user/deeplink.do?OWASP_CSRFTOKEN=HQ05-ROYU-JAT6-9L8R-BYOV-7LQ0-4DKK-1B7I&amp;linkId=ONLINE_CONTENT_STRUCTURE&amp;componentID=PSD_WEB_22365_EN&amp;componentTypeID=EXPERT_LED&amp;fromSF=Y&amp;revisionDate=1641544500000</a:t>
            </a: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hlinkClick r:id="rId3"/>
              </a:rPr>
              <a:t>https://blogs.sap.com/2018/10/02/how-to-check-your-custom-abap-code-for-sap-cloud-platform-abap-environment/</a:t>
            </a: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hlinkClick r:id="rId4"/>
              </a:rPr>
              <a:t>https://developers.sap.com/tutorials/abap-environment-abapgit.html</a:t>
            </a:r>
            <a:endParaRPr lang="en-IN" dirty="0"/>
          </a:p>
          <a:p>
            <a:endParaRPr lang="en-IN" dirty="0"/>
          </a:p>
        </p:txBody>
      </p:sp>
      <p:sp>
        <p:nvSpPr>
          <p:cNvPr id="3" name="Title 2"/>
          <p:cNvSpPr>
            <a:spLocks noGrp="1"/>
          </p:cNvSpPr>
          <p:nvPr>
            <p:ph type="title"/>
          </p:nvPr>
        </p:nvSpPr>
        <p:spPr/>
        <p:txBody>
          <a:bodyPr/>
          <a:lstStyle/>
          <a:p>
            <a:r>
              <a:rPr lang="en-IN" dirty="0"/>
              <a:t>References </a:t>
            </a:r>
          </a:p>
        </p:txBody>
      </p:sp>
    </p:spTree>
    <p:extLst>
      <p:ext uri="{BB962C8B-B14F-4D97-AF65-F5344CB8AC3E}">
        <p14:creationId xmlns:p14="http://schemas.microsoft.com/office/powerpoint/2010/main" val="1063149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descr="A picture containing light, dark&#10;&#10;Description automatically generated">
            <a:extLst>
              <a:ext uri="{FF2B5EF4-FFF2-40B4-BE49-F238E27FC236}">
                <a16:creationId xmlns:a16="http://schemas.microsoft.com/office/drawing/2014/main" id="{82321FBA-9126-4CE3-85AE-F46EBAC0B1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7728" y="1610504"/>
            <a:ext cx="8816231" cy="4210732"/>
          </a:xfrm>
          <a:prstGeom prst="rect">
            <a:avLst/>
          </a:prstGeom>
        </p:spPr>
      </p:pic>
      <p:sp>
        <p:nvSpPr>
          <p:cNvPr id="12" name="Subtitle 11">
            <a:extLst>
              <a:ext uri="{FF2B5EF4-FFF2-40B4-BE49-F238E27FC236}">
                <a16:creationId xmlns:a16="http://schemas.microsoft.com/office/drawing/2014/main" id="{D6FB26B8-F14B-4E9A-8E4A-83A5389E8665}"/>
              </a:ext>
            </a:extLst>
          </p:cNvPr>
          <p:cNvSpPr>
            <a:spLocks noGrp="1"/>
          </p:cNvSpPr>
          <p:nvPr>
            <p:ph type="subTitle" idx="1"/>
          </p:nvPr>
        </p:nvSpPr>
        <p:spPr/>
        <p:txBody>
          <a:bodyPr/>
          <a:lstStyle/>
          <a:p>
            <a:r>
              <a:rPr lang="en-GB"/>
              <a:t>capgemini.com</a:t>
            </a:r>
          </a:p>
        </p:txBody>
      </p:sp>
      <p:sp>
        <p:nvSpPr>
          <p:cNvPr id="9" name="Text Placeholder 2">
            <a:extLst>
              <a:ext uri="{FF2B5EF4-FFF2-40B4-BE49-F238E27FC236}">
                <a16:creationId xmlns:a16="http://schemas.microsoft.com/office/drawing/2014/main" id="{639472AA-1F74-40C5-B910-41A24BAF2D7D}"/>
              </a:ext>
            </a:extLst>
          </p:cNvPr>
          <p:cNvSpPr txBox="1">
            <a:spLocks/>
          </p:cNvSpPr>
          <p:nvPr/>
        </p:nvSpPr>
        <p:spPr>
          <a:xfrm>
            <a:off x="5105400" y="5465096"/>
            <a:ext cx="4086771" cy="1212372"/>
          </a:xfrm>
          <a:prstGeom prst="rect">
            <a:avLst/>
          </a:prstGeom>
        </p:spPr>
        <p:txBody>
          <a:bodyPr vert="horz" lIns="0" tIns="0" rIns="0" bIns="0" rtlCol="0" anchor="ctr" anchorCtr="0">
            <a:normAutofit/>
          </a:bodyPr>
          <a:lstStyle>
            <a:lvl1pPr marL="0" indent="0" algn="l" defTabSz="914400" rtl="0" eaLnBrk="1" latinLnBrk="0" hangingPunct="1">
              <a:lnSpc>
                <a:spcPct val="70000"/>
              </a:lnSpc>
              <a:spcBef>
                <a:spcPts val="0"/>
              </a:spcBef>
              <a:spcAft>
                <a:spcPts val="600"/>
              </a:spcAft>
              <a:buFontTx/>
              <a:buNone/>
              <a:defRPr sz="8000" b="1" kern="1200" cap="all" baseline="0">
                <a:solidFill>
                  <a:schemeClr val="bg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bg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bg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3600" b="1" i="0" u="none" strike="noStrike" kern="1200" cap="all" spc="0" normalizeH="0" baseline="0" noProof="0">
                <a:ln>
                  <a:noFill/>
                </a:ln>
                <a:solidFill>
                  <a:srgbClr val="FFFFFF"/>
                </a:solidFill>
                <a:effectLst/>
                <a:uLnTx/>
                <a:uFillTx/>
                <a:latin typeface="Ubuntu" panose="020B0504030602030204" pitchFamily="34" charset="0"/>
                <a:ea typeface="+mn-ea"/>
                <a:cs typeface="+mn-cs"/>
              </a:rPr>
              <a:t>GET THE FUTURE</a:t>
            </a:r>
            <a:br>
              <a:rPr kumimoji="0" lang="en-GB" sz="3600" b="1" i="0" u="none" strike="noStrike" kern="1200" cap="all" spc="0" normalizeH="0" baseline="0" noProof="0">
                <a:ln>
                  <a:noFill/>
                </a:ln>
                <a:solidFill>
                  <a:srgbClr val="FFFFFF"/>
                </a:solidFill>
                <a:effectLst/>
                <a:uLnTx/>
                <a:uFillTx/>
                <a:latin typeface="Ubuntu" panose="020B0504030602030204" pitchFamily="34" charset="0"/>
                <a:ea typeface="+mn-ea"/>
                <a:cs typeface="+mn-cs"/>
              </a:rPr>
            </a:br>
            <a:r>
              <a:rPr kumimoji="0" lang="en-GB" sz="3600" b="1" i="0" u="none" strike="noStrike" kern="1200" cap="all" spc="0" normalizeH="0" baseline="0" noProof="0">
                <a:ln>
                  <a:noFill/>
                </a:ln>
                <a:solidFill>
                  <a:srgbClr val="FFFFFF"/>
                </a:solidFill>
                <a:effectLst/>
                <a:uLnTx/>
                <a:uFillTx/>
                <a:latin typeface="Ubuntu" panose="020B0504030602030204" pitchFamily="34" charset="0"/>
                <a:ea typeface="+mn-ea"/>
                <a:cs typeface="+mn-cs"/>
              </a:rPr>
              <a:t>YOU WANT</a:t>
            </a:r>
          </a:p>
        </p:txBody>
      </p:sp>
      <p:cxnSp>
        <p:nvCxnSpPr>
          <p:cNvPr id="10" name="Straight Connector 9">
            <a:extLst>
              <a:ext uri="{FF2B5EF4-FFF2-40B4-BE49-F238E27FC236}">
                <a16:creationId xmlns:a16="http://schemas.microsoft.com/office/drawing/2014/main" id="{65BC96E1-8F97-493B-992B-1E56D620A156}"/>
              </a:ext>
            </a:extLst>
          </p:cNvPr>
          <p:cNvCxnSpPr>
            <a:cxnSpLocks/>
          </p:cNvCxnSpPr>
          <p:nvPr/>
        </p:nvCxnSpPr>
        <p:spPr>
          <a:xfrm>
            <a:off x="4929912" y="5589552"/>
            <a:ext cx="0" cy="9887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D4FE097-9474-CC68-6A0A-79325655125C}"/>
              </a:ext>
            </a:extLst>
          </p:cNvPr>
          <p:cNvSpPr>
            <a:spLocks noGrp="1"/>
          </p:cNvSpPr>
          <p:nvPr>
            <p:ph type="body" sz="quarter" idx="10"/>
          </p:nvPr>
        </p:nvSpPr>
        <p:spPr>
          <a:xfrm>
            <a:off x="457200" y="1460001"/>
            <a:ext cx="9554029" cy="2288406"/>
          </a:xfrm>
        </p:spPr>
        <p:txBody>
          <a:bodyPr>
            <a:normAutofit/>
          </a:bodyPr>
          <a:lstStyle/>
          <a:p>
            <a:r>
              <a:rPr lang="en-IN" sz="6600"/>
              <a:t>Thank You</a:t>
            </a:r>
          </a:p>
        </p:txBody>
      </p:sp>
    </p:spTree>
    <p:extLst>
      <p:ext uri="{BB962C8B-B14F-4D97-AF65-F5344CB8AC3E}">
        <p14:creationId xmlns:p14="http://schemas.microsoft.com/office/powerpoint/2010/main" val="141659568"/>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a:xfrm>
            <a:off x="3341253" y="2438400"/>
            <a:ext cx="2590800" cy="750710"/>
          </a:xfrm>
        </p:spPr>
        <p:txBody>
          <a:bodyPr/>
          <a:lstStyle/>
          <a:p>
            <a:pPr algn="l"/>
            <a:r>
              <a:rPr lang="en-IN" sz="3000" b="1" dirty="0"/>
              <a:t>CONTENTs-</a:t>
            </a:r>
            <a:endParaRPr lang="en-GB" b="1" dirty="0"/>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a:xfrm>
            <a:off x="3048000" y="762000"/>
            <a:ext cx="3641725" cy="1336675"/>
          </a:xfrm>
        </p:spPr>
        <p:txBody>
          <a:bodyPr>
            <a:normAutofit lnSpcReduction="10000"/>
          </a:bodyPr>
          <a:lstStyle/>
          <a:p>
            <a:r>
              <a:rPr lang="en-GB" dirty="0"/>
              <a:t>1</a:t>
            </a:r>
          </a:p>
        </p:txBody>
      </p:sp>
      <p:sp>
        <p:nvSpPr>
          <p:cNvPr id="2" name="TextBox 1"/>
          <p:cNvSpPr txBox="1"/>
          <p:nvPr/>
        </p:nvSpPr>
        <p:spPr>
          <a:xfrm>
            <a:off x="2667000" y="2971800"/>
            <a:ext cx="7010400" cy="2831544"/>
          </a:xfrm>
          <a:prstGeom prst="rect">
            <a:avLst/>
          </a:prstGeom>
          <a:noFill/>
        </p:spPr>
        <p:txBody>
          <a:bodyPr wrap="square" rtlCol="0">
            <a:spAutoFit/>
          </a:bodyPr>
          <a:lstStyle/>
          <a:p>
            <a:pPr marL="342900" indent="-342900">
              <a:buFont typeface="Arial" panose="020B0604020202020204" pitchFamily="34" charset="0"/>
              <a:buChar char="•"/>
            </a:pPr>
            <a:r>
              <a:rPr lang="en-IN" sz="2500" b="1" dirty="0">
                <a:solidFill>
                  <a:schemeClr val="bg1"/>
                </a:solidFill>
              </a:rPr>
              <a:t>Introduction</a:t>
            </a:r>
          </a:p>
          <a:p>
            <a:pPr marL="342900" indent="-342900">
              <a:buFont typeface="Arial" panose="020B0604020202020204" pitchFamily="34" charset="0"/>
              <a:buChar char="•"/>
            </a:pPr>
            <a:r>
              <a:rPr lang="en-IN" sz="2500" b="1" dirty="0">
                <a:solidFill>
                  <a:schemeClr val="bg1"/>
                </a:solidFill>
              </a:rPr>
              <a:t>SAP BTP ABAP LIFE CYCLE MANAGEMENT</a:t>
            </a:r>
          </a:p>
          <a:p>
            <a:pPr marL="342900" indent="-342900">
              <a:buFont typeface="Arial" panose="020B0604020202020204" pitchFamily="34" charset="0"/>
              <a:buChar char="•"/>
            </a:pPr>
            <a:r>
              <a:rPr lang="en-IN" sz="2500" b="1" dirty="0">
                <a:solidFill>
                  <a:schemeClr val="bg1"/>
                </a:solidFill>
              </a:rPr>
              <a:t>Flow to transfer ABAP source code via  </a:t>
            </a:r>
          </a:p>
          <a:p>
            <a:r>
              <a:rPr lang="en-IN" sz="2500" b="1" dirty="0">
                <a:solidFill>
                  <a:schemeClr val="bg1"/>
                </a:solidFill>
              </a:rPr>
              <a:t>     ABAPGIT</a:t>
            </a:r>
          </a:p>
          <a:p>
            <a:pPr marL="342900" indent="-342900">
              <a:buFont typeface="Arial" panose="020B0604020202020204" pitchFamily="34" charset="0"/>
              <a:buChar char="•"/>
            </a:pPr>
            <a:r>
              <a:rPr lang="fr-FR" sz="2500" b="1" dirty="0">
                <a:solidFill>
                  <a:schemeClr val="bg1"/>
                </a:solidFill>
              </a:rPr>
              <a:t>Transfer ABAP Source Code via abapGit</a:t>
            </a:r>
          </a:p>
          <a:p>
            <a:pPr marL="342900" indent="-342900">
              <a:buFont typeface="Arial" panose="020B0604020202020204" pitchFamily="34" charset="0"/>
              <a:buChar char="•"/>
            </a:pPr>
            <a:r>
              <a:rPr lang="en-IN" sz="2800" b="1" dirty="0">
                <a:solidFill>
                  <a:schemeClr val="bg1"/>
                </a:solidFill>
              </a:rPr>
              <a:t>SAP ABAP Code Check</a:t>
            </a:r>
            <a:endParaRPr lang="fr-FR" sz="2500" b="1" dirty="0">
              <a:solidFill>
                <a:schemeClr val="bg1"/>
              </a:solidFill>
            </a:endParaRPr>
          </a:p>
          <a:p>
            <a:pPr marL="342900" indent="-342900">
              <a:buFont typeface="Arial" panose="020B0604020202020204" pitchFamily="34" charset="0"/>
              <a:buChar char="•"/>
            </a:pPr>
            <a:endParaRPr lang="en-IN" sz="2500" dirty="0">
              <a:solidFill>
                <a:schemeClr val="bg1"/>
              </a:solidFill>
            </a:endParaRPr>
          </a:p>
        </p:txBody>
      </p:sp>
    </p:spTree>
    <p:extLst>
      <p:ext uri="{BB962C8B-B14F-4D97-AF65-F5344CB8AC3E}">
        <p14:creationId xmlns:p14="http://schemas.microsoft.com/office/powerpoint/2010/main" val="1341388019"/>
      </p:ext>
    </p:extLst>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car, mountain, vehicle&#10;&#10;Description automatically generated">
            <a:extLst>
              <a:ext uri="{FF2B5EF4-FFF2-40B4-BE49-F238E27FC236}">
                <a16:creationId xmlns:a16="http://schemas.microsoft.com/office/drawing/2014/main" id="{72224F0B-F616-4C74-92B0-3888FF771B8A}"/>
              </a:ext>
            </a:extLst>
          </p:cNvPr>
          <p:cNvPicPr>
            <a:picLocks noGrp="1" noChangeAspect="1"/>
          </p:cNvPicPr>
          <p:nvPr>
            <p:ph type="pic" sz="quarter" idx="13"/>
          </p:nvPr>
        </p:nvPicPr>
        <p:blipFill>
          <a:blip r:embed="rId2">
            <a:alphaModFix amt="70000"/>
            <a:extLst>
              <a:ext uri="{28A0092B-C50C-407E-A947-70E740481C1C}">
                <a14:useLocalDpi xmlns:a14="http://schemas.microsoft.com/office/drawing/2010/main" val="0"/>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3394695" y="3960763"/>
            <a:ext cx="8153400" cy="3477875"/>
          </a:xfrm>
          <a:prstGeom prst="rect">
            <a:avLst/>
          </a:prstGeom>
          <a:noFill/>
        </p:spPr>
        <p:txBody>
          <a:bodyPr wrap="square" rtlCol="0">
            <a:spAutoFit/>
          </a:bodyPr>
          <a:lstStyle/>
          <a:p>
            <a:r>
              <a:rPr lang="en-IN" sz="2000" b="1" dirty="0">
                <a:solidFill>
                  <a:schemeClr val="bg2"/>
                </a:solidFill>
              </a:rPr>
              <a:t>Steps:-</a:t>
            </a:r>
          </a:p>
          <a:p>
            <a:pPr marL="457200" indent="-457200">
              <a:buFont typeface="+mj-lt"/>
              <a:buAutoNum type="arabicPeriod"/>
            </a:pPr>
            <a:r>
              <a:rPr lang="en-IN" sz="2000" b="1" dirty="0"/>
              <a:t>Create a Git repository</a:t>
            </a:r>
          </a:p>
          <a:p>
            <a:pPr marL="457200" indent="-457200">
              <a:buFont typeface="+mj-lt"/>
              <a:buAutoNum type="arabicPeriod"/>
            </a:pPr>
            <a:r>
              <a:rPr lang="en-IN" sz="2000" b="1" dirty="0"/>
              <a:t>Install and set up </a:t>
            </a:r>
            <a:r>
              <a:rPr lang="en-IN" sz="2000" b="1" dirty="0" err="1"/>
              <a:t>ABAPGit</a:t>
            </a:r>
            <a:endParaRPr lang="en-IN" sz="2000" b="1" dirty="0"/>
          </a:p>
          <a:p>
            <a:pPr marL="457200" indent="-457200">
              <a:buFont typeface="+mj-lt"/>
              <a:buAutoNum type="arabicPeriod"/>
            </a:pPr>
            <a:r>
              <a:rPr lang="en-IN" sz="2000" b="1" dirty="0"/>
              <a:t>Push ABAP source from on premise to Git repository</a:t>
            </a:r>
          </a:p>
          <a:p>
            <a:pPr marL="457200" indent="-457200">
              <a:buFont typeface="+mj-lt"/>
              <a:buAutoNum type="arabicPeriod"/>
            </a:pPr>
            <a:r>
              <a:rPr lang="en-IN" sz="2000" b="1" dirty="0"/>
              <a:t>Add ABAP development objects</a:t>
            </a:r>
          </a:p>
          <a:p>
            <a:pPr marL="457200" indent="-457200">
              <a:buFont typeface="+mj-lt"/>
              <a:buAutoNum type="arabicPeriod"/>
            </a:pPr>
            <a:r>
              <a:rPr lang="en-IN" sz="2000" b="1" dirty="0"/>
              <a:t>Stage and commit developed objects</a:t>
            </a:r>
          </a:p>
          <a:p>
            <a:pPr marL="457200" indent="-457200">
              <a:buFont typeface="+mj-lt"/>
              <a:buAutoNum type="arabicPeriod"/>
            </a:pPr>
            <a:r>
              <a:rPr lang="en-IN" sz="2000" b="1" dirty="0"/>
              <a:t>Install </a:t>
            </a:r>
            <a:r>
              <a:rPr lang="en-IN" sz="2000" b="1" dirty="0" err="1"/>
              <a:t>ABAPGit</a:t>
            </a:r>
            <a:r>
              <a:rPr lang="en-IN" sz="2000" b="1" dirty="0"/>
              <a:t> Eclipse plugin</a:t>
            </a:r>
          </a:p>
          <a:p>
            <a:pPr marL="457200" indent="-457200">
              <a:buFont typeface="+mj-lt"/>
              <a:buAutoNum type="arabicPeriod"/>
            </a:pPr>
            <a:r>
              <a:rPr lang="en-IN" sz="2000" b="1" dirty="0"/>
              <a:t>Open </a:t>
            </a:r>
            <a:r>
              <a:rPr lang="en-IN" sz="2000" b="1" dirty="0" err="1"/>
              <a:t>ABAPGit</a:t>
            </a:r>
            <a:r>
              <a:rPr lang="en-IN" sz="2000" b="1" dirty="0"/>
              <a:t> repositories</a:t>
            </a:r>
          </a:p>
          <a:p>
            <a:pPr marL="457200" indent="-457200">
              <a:buFont typeface="+mj-lt"/>
              <a:buAutoNum type="arabicPeriod"/>
            </a:pPr>
            <a:r>
              <a:rPr lang="en-IN" sz="2000" b="1" dirty="0"/>
              <a:t>Clone Git repository into SAP BTP ABAP Environment</a:t>
            </a:r>
            <a:endParaRPr lang="en-IN" sz="2000" b="1" dirty="0">
              <a:hlinkClick r:id="rId3">
                <a:extLst>
                  <a:ext uri="{A12FA001-AC4F-418D-AE19-62706E023703}">
                    <ahyp:hlinkClr xmlns:ahyp="http://schemas.microsoft.com/office/drawing/2018/hyperlinkcolor" val="tx"/>
                  </a:ext>
                </a:extLst>
              </a:hlinkClick>
            </a:endParaRPr>
          </a:p>
          <a:p>
            <a:pPr marL="457200" indent="-457200" algn="ctr">
              <a:buFont typeface="+mj-lt"/>
              <a:buAutoNum type="arabicPeriod"/>
            </a:pPr>
            <a:endParaRPr lang="en-GB" sz="2000" b="1" dirty="0">
              <a:latin typeface="Ubuntu" panose="020B0504030602030204" pitchFamily="34" charset="0"/>
            </a:endParaRPr>
          </a:p>
          <a:p>
            <a:pPr lvl="0" algn="ctr"/>
            <a:endParaRPr lang="en-GB" sz="2000" dirty="0">
              <a:latin typeface="Ubuntu" panose="020B0504030602030204" pitchFamily="34" charset="0"/>
            </a:endParaRPr>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52400" y="646790"/>
            <a:ext cx="12191999" cy="221599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dirty="0">
                <a:solidFill>
                  <a:schemeClr val="tx1"/>
                </a:solidFill>
                <a:latin typeface="Ubuntu" panose="020B0504030602030204" pitchFamily="34" charset="0"/>
              </a:rPr>
              <a:t> </a:t>
            </a:r>
            <a:r>
              <a:rPr lang="fr-FR" sz="6000" b="1" dirty="0">
                <a:solidFill>
                  <a:schemeClr val="tx1"/>
                </a:solidFill>
              </a:rPr>
              <a:t>Transfer ABAP Source Code via </a:t>
            </a:r>
            <a:r>
              <a:rPr lang="fr-FR" sz="6000" b="1" dirty="0" err="1">
                <a:solidFill>
                  <a:schemeClr val="tx1"/>
                </a:solidFill>
              </a:rPr>
              <a:t>abapGit</a:t>
            </a:r>
            <a:r>
              <a:rPr lang="fr-FR" sz="6000" b="1" dirty="0">
                <a:solidFill>
                  <a:schemeClr val="tx1"/>
                </a:solidFill>
              </a:rPr>
              <a:t> </a:t>
            </a:r>
            <a:br>
              <a:rPr lang="fr-FR" sz="8000" b="1" dirty="0">
                <a:solidFill>
                  <a:schemeClr val="tx1"/>
                </a:solidFill>
              </a:rPr>
            </a:br>
            <a:r>
              <a:rPr lang="fr-FR" sz="2000" b="1" dirty="0">
                <a:solidFill>
                  <a:schemeClr val="tx1"/>
                </a:solidFill>
              </a:rPr>
              <a:t>(</a:t>
            </a:r>
            <a:r>
              <a:rPr lang="en-IN" sz="2000" b="1" dirty="0">
                <a:solidFill>
                  <a:schemeClr val="tx1"/>
                </a:solidFill>
              </a:rPr>
              <a:t>Use </a:t>
            </a:r>
            <a:r>
              <a:rPr lang="en-IN" sz="2000" b="1" dirty="0" err="1">
                <a:solidFill>
                  <a:schemeClr val="tx1"/>
                </a:solidFill>
              </a:rPr>
              <a:t>abapGit</a:t>
            </a:r>
            <a:r>
              <a:rPr lang="en-IN" sz="2000" b="1" dirty="0">
                <a:solidFill>
                  <a:schemeClr val="tx1"/>
                </a:solidFill>
              </a:rPr>
              <a:t> to Transfer Your On-Premise ABAP Source Code to the Cloud)</a:t>
            </a:r>
            <a:endParaRPr lang="en-GB" sz="2000" b="1" dirty="0">
              <a:solidFill>
                <a:schemeClr val="tx1"/>
              </a:solidFill>
              <a:latin typeface="Ubuntu" panose="020B0504030602030204" pitchFamily="34" charset="0"/>
            </a:endParaRPr>
          </a:p>
        </p:txBody>
      </p:sp>
    </p:spTree>
    <p:extLst>
      <p:ext uri="{BB962C8B-B14F-4D97-AF65-F5344CB8AC3E}">
        <p14:creationId xmlns:p14="http://schemas.microsoft.com/office/powerpoint/2010/main" val="2886296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outdoor, tree, sky, water&#10;&#10;Description automatically generated">
            <a:extLst>
              <a:ext uri="{FF2B5EF4-FFF2-40B4-BE49-F238E27FC236}">
                <a16:creationId xmlns:a16="http://schemas.microsoft.com/office/drawing/2014/main" id="{7B4224E4-95EA-4DE2-B734-333DC4BF7A4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dirty="0"/>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3" y="63818"/>
            <a:ext cx="12191999" cy="4431983"/>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IN" sz="8000" b="1" dirty="0">
                <a:solidFill>
                  <a:schemeClr val="bg2"/>
                </a:solidFill>
              </a:rPr>
              <a:t>Use ABAPGit to Transfer Your On-Premise ABAP Source Code to the Cloud</a:t>
            </a:r>
            <a:endParaRPr lang="en-GB" sz="8000" b="1" dirty="0">
              <a:solidFill>
                <a:schemeClr val="bg2"/>
              </a:solidFill>
              <a:latin typeface="Ubuntu" panose="020B0504030602030204" pitchFamily="34" charset="0"/>
            </a:endParaRPr>
          </a:p>
        </p:txBody>
      </p:sp>
      <p:graphicFrame>
        <p:nvGraphicFramePr>
          <p:cNvPr id="9" name="Content Placeholder 4"/>
          <p:cNvGraphicFramePr>
            <a:graphicFrameLocks noChangeAspect="1"/>
          </p:cNvGraphicFramePr>
          <p:nvPr/>
        </p:nvGraphicFramePr>
        <p:xfrm>
          <a:off x="4038600" y="4651589"/>
          <a:ext cx="2560637" cy="2258340"/>
        </p:xfrm>
        <a:graphic>
          <a:graphicData uri="http://schemas.openxmlformats.org/presentationml/2006/ole">
            <mc:AlternateContent xmlns:mc="http://schemas.openxmlformats.org/markup-compatibility/2006">
              <mc:Choice xmlns:v="urn:schemas-microsoft-com:vml" Requires="v">
                <p:oleObj name="Document" showAsIcon="1" r:id="rId5" imgW="914400" imgH="806400" progId="Word.Document.12">
                  <p:embed/>
                </p:oleObj>
              </mc:Choice>
              <mc:Fallback>
                <p:oleObj name="Document" showAsIcon="1" r:id="rId5" imgW="914400" imgH="806400" progId="Word.Document.12">
                  <p:embed/>
                  <p:pic>
                    <p:nvPicPr>
                      <p:cNvPr id="9" name="Content Placeholder 4"/>
                      <p:cNvPicPr/>
                      <p:nvPr/>
                    </p:nvPicPr>
                    <p:blipFill>
                      <a:blip r:embed="rId6"/>
                      <a:stretch>
                        <a:fillRect/>
                      </a:stretch>
                    </p:blipFill>
                    <p:spPr>
                      <a:xfrm>
                        <a:off x="4038600" y="4651589"/>
                        <a:ext cx="2560637" cy="2258340"/>
                      </a:xfrm>
                      <a:prstGeom prst="rect">
                        <a:avLst/>
                      </a:prstGeom>
                    </p:spPr>
                  </p:pic>
                </p:oleObj>
              </mc:Fallback>
            </mc:AlternateContent>
          </a:graphicData>
        </a:graphic>
      </p:graphicFrame>
    </p:spTree>
    <p:extLst>
      <p:ext uri="{BB962C8B-B14F-4D97-AF65-F5344CB8AC3E}">
        <p14:creationId xmlns:p14="http://schemas.microsoft.com/office/powerpoint/2010/main" val="4024809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pPr marL="749808" lvl="1" indent="-457200">
              <a:buFont typeface="+mj-lt"/>
              <a:buAutoNum type="arabicPeriod"/>
            </a:pPr>
            <a:r>
              <a:rPr lang="en-IN" dirty="0"/>
              <a:t>Create or adapt source code in ABAP instance</a:t>
            </a:r>
          </a:p>
          <a:p>
            <a:pPr marL="749808" lvl="1" indent="-457200">
              <a:buFont typeface="+mj-lt"/>
              <a:buAutoNum type="arabicPeriod"/>
            </a:pPr>
            <a:r>
              <a:rPr lang="en-IN" dirty="0"/>
              <a:t>Open abapGit repositories</a:t>
            </a:r>
          </a:p>
          <a:p>
            <a:pPr marL="749808" lvl="1" indent="-457200">
              <a:buFont typeface="+mj-lt"/>
              <a:buAutoNum type="arabicPeriod"/>
            </a:pPr>
            <a:r>
              <a:rPr lang="en-IN" dirty="0"/>
              <a:t>Stage and commit ABAP development objects</a:t>
            </a:r>
          </a:p>
          <a:p>
            <a:pPr marL="457200" indent="-457200">
              <a:buFont typeface="+mj-lt"/>
              <a:buAutoNum type="arabicPeriod"/>
            </a:pPr>
            <a:endParaRPr lang="en-IN" dirty="0"/>
          </a:p>
          <a:p>
            <a:endParaRPr lang="en-IN" dirty="0"/>
          </a:p>
          <a:p>
            <a:endParaRPr lang="en-IN" dirty="0"/>
          </a:p>
          <a:p>
            <a:endParaRPr lang="en-IN" dirty="0"/>
          </a:p>
          <a:p>
            <a:pPr lvl="1"/>
            <a:endParaRPr lang="en-GB" dirty="0"/>
          </a:p>
          <a:p>
            <a:endParaRPr lang="en-GB" dirty="0"/>
          </a:p>
          <a:p>
            <a:endParaRPr lang="en-GB"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IN" sz="2800" b="1" dirty="0">
                <a:solidFill>
                  <a:schemeClr val="tx1"/>
                </a:solidFill>
              </a:rPr>
              <a:t>Push Your ABAP Source Code from SAP BTP, ABAP Environment to a GitHub Repository using ABAPGit</a:t>
            </a:r>
            <a:endParaRPr lang="en-GB" dirty="0">
              <a:solidFill>
                <a:schemeClr val="tx1"/>
              </a:solidFill>
            </a:endParaRPr>
          </a:p>
        </p:txBody>
      </p:sp>
      <p:graphicFrame>
        <p:nvGraphicFramePr>
          <p:cNvPr id="4" name="Object 3"/>
          <p:cNvGraphicFramePr>
            <a:graphicFrameLocks noChangeAspect="1"/>
          </p:cNvGraphicFramePr>
          <p:nvPr/>
        </p:nvGraphicFramePr>
        <p:xfrm>
          <a:off x="4419600" y="3276600"/>
          <a:ext cx="1888836" cy="1665848"/>
        </p:xfrm>
        <a:graphic>
          <a:graphicData uri="http://schemas.openxmlformats.org/presentationml/2006/ole">
            <mc:AlternateContent xmlns:mc="http://schemas.openxmlformats.org/markup-compatibility/2006">
              <mc:Choice xmlns:v="urn:schemas-microsoft-com:vml" Requires="v">
                <p:oleObj name="Document" showAsIcon="1" r:id="rId2" imgW="914400" imgH="806400" progId="Word.Document.12">
                  <p:embed/>
                </p:oleObj>
              </mc:Choice>
              <mc:Fallback>
                <p:oleObj name="Document" showAsIcon="1" r:id="rId2" imgW="914400" imgH="806400" progId="Word.Document.12">
                  <p:embed/>
                  <p:pic>
                    <p:nvPicPr>
                      <p:cNvPr id="4" name="Object 3"/>
                      <p:cNvPicPr/>
                      <p:nvPr/>
                    </p:nvPicPr>
                    <p:blipFill>
                      <a:blip r:embed="rId3"/>
                      <a:stretch>
                        <a:fillRect/>
                      </a:stretch>
                    </p:blipFill>
                    <p:spPr>
                      <a:xfrm>
                        <a:off x="4419600" y="3276600"/>
                        <a:ext cx="1888836" cy="1665848"/>
                      </a:xfrm>
                      <a:prstGeom prst="rect">
                        <a:avLst/>
                      </a:prstGeom>
                    </p:spPr>
                  </p:pic>
                </p:oleObj>
              </mc:Fallback>
            </mc:AlternateContent>
          </a:graphicData>
        </a:graphic>
      </p:graphicFrame>
    </p:spTree>
    <p:extLst>
      <p:ext uri="{BB962C8B-B14F-4D97-AF65-F5344CB8AC3E}">
        <p14:creationId xmlns:p14="http://schemas.microsoft.com/office/powerpoint/2010/main" val="2234144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2800" b="1" dirty="0">
                <a:solidFill>
                  <a:schemeClr val="tx1"/>
                </a:solidFill>
              </a:rPr>
              <a:t>How to check your custom ABAP code for SAP BTP ABAP Environment</a:t>
            </a:r>
            <a:endParaRPr lang="en-GB" dirty="0">
              <a:solidFill>
                <a:schemeClr val="tx1"/>
              </a:solidFill>
            </a:endParaRPr>
          </a:p>
        </p:txBody>
      </p:sp>
      <p:graphicFrame>
        <p:nvGraphicFramePr>
          <p:cNvPr id="7" name="Content Placeholder 5"/>
          <p:cNvGraphicFramePr>
            <a:graphicFrameLocks noChangeAspect="1"/>
          </p:cNvGraphicFramePr>
          <p:nvPr/>
        </p:nvGraphicFramePr>
        <p:xfrm>
          <a:off x="4654550" y="3369109"/>
          <a:ext cx="2203450" cy="1943320"/>
        </p:xfrm>
        <a:graphic>
          <a:graphicData uri="http://schemas.openxmlformats.org/presentationml/2006/ole">
            <mc:AlternateContent xmlns:mc="http://schemas.openxmlformats.org/markup-compatibility/2006">
              <mc:Choice xmlns:v="urn:schemas-microsoft-com:vml" Requires="v">
                <p:oleObj name="Document" showAsIcon="1" r:id="rId2" imgW="914400" imgH="806400" progId="Word.Document.12">
                  <p:embed/>
                </p:oleObj>
              </mc:Choice>
              <mc:Fallback>
                <p:oleObj name="Document" showAsIcon="1" r:id="rId2" imgW="914400" imgH="806400" progId="Word.Document.12">
                  <p:embed/>
                  <p:pic>
                    <p:nvPicPr>
                      <p:cNvPr id="7" name="Content Placeholder 5"/>
                      <p:cNvPicPr/>
                      <p:nvPr/>
                    </p:nvPicPr>
                    <p:blipFill>
                      <a:blip r:embed="rId3"/>
                      <a:stretch>
                        <a:fillRect/>
                      </a:stretch>
                    </p:blipFill>
                    <p:spPr>
                      <a:xfrm>
                        <a:off x="4654550" y="3369109"/>
                        <a:ext cx="2203450" cy="1943320"/>
                      </a:xfrm>
                      <a:prstGeom prst="rect">
                        <a:avLst/>
                      </a:prstGeom>
                    </p:spPr>
                  </p:pic>
                </p:oleObj>
              </mc:Fallback>
            </mc:AlternateContent>
          </a:graphicData>
        </a:graphic>
      </p:graphicFrame>
    </p:spTree>
    <p:extLst>
      <p:ext uri="{BB962C8B-B14F-4D97-AF65-F5344CB8AC3E}">
        <p14:creationId xmlns:p14="http://schemas.microsoft.com/office/powerpoint/2010/main" val="416376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1B818-9C3B-473B-A355-BE7CE077769D}"/>
              </a:ext>
            </a:extLst>
          </p:cNvPr>
          <p:cNvPicPr>
            <a:picLocks noChangeAspect="1"/>
          </p:cNvPicPr>
          <p:nvPr/>
        </p:nvPicPr>
        <p:blipFill rotWithShape="1">
          <a:blip r:embed="rId2"/>
          <a:srcRect t="1275" b="-1"/>
          <a:stretch/>
        </p:blipFill>
        <p:spPr>
          <a:xfrm>
            <a:off x="609600" y="609600"/>
            <a:ext cx="10972800" cy="5901965"/>
          </a:xfrm>
          <a:prstGeom prst="rect">
            <a:avLst/>
          </a:prstGeom>
        </p:spPr>
      </p:pic>
    </p:spTree>
    <p:extLst>
      <p:ext uri="{BB962C8B-B14F-4D97-AF65-F5344CB8AC3E}">
        <p14:creationId xmlns:p14="http://schemas.microsoft.com/office/powerpoint/2010/main" val="1787915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34767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7B746A-4879-446A-9E89-5782F18BE67A}"/>
              </a:ext>
            </a:extLst>
          </p:cNvPr>
          <p:cNvSpPr>
            <a:spLocks noGrp="1"/>
          </p:cNvSpPr>
          <p:nvPr>
            <p:ph type="body" sz="quarter" idx="10"/>
          </p:nvPr>
        </p:nvSpPr>
        <p:spPr>
          <a:xfrm>
            <a:off x="445453" y="1752600"/>
            <a:ext cx="11406187" cy="4951413"/>
          </a:xfrm>
        </p:spPr>
        <p:txBody>
          <a:bodyPr>
            <a:normAutofit fontScale="92500" lnSpcReduction="10000"/>
          </a:bodyPr>
          <a:lstStyle/>
          <a:p>
            <a:pPr marL="457200" indent="-457200" algn="just">
              <a:buFont typeface="Courier New" panose="02070309020205020404" pitchFamily="49" charset="0"/>
              <a:buChar char="o"/>
            </a:pPr>
            <a:r>
              <a:rPr lang="en-IN" sz="2600" dirty="0">
                <a:latin typeface="+mn-lt"/>
                <a:cs typeface="Times New Roman" panose="02020603050405020304" pitchFamily="18" charset="0"/>
              </a:rPr>
              <a:t>SAP BTP, ABAP environment is a platform-as-a-service (PaaS) that enables developers to build cloud applications using a cloud-optimized version of the ABAP programming language.</a:t>
            </a:r>
          </a:p>
          <a:p>
            <a:pPr marL="177800" lvl="2" indent="0">
              <a:buNone/>
            </a:pPr>
            <a:r>
              <a:rPr lang="en-IN" sz="2200" b="1" dirty="0">
                <a:latin typeface="+mn-lt"/>
                <a:cs typeface="Times New Roman" panose="02020603050405020304" pitchFamily="18" charset="0"/>
              </a:rPr>
              <a:t>What is PaaS?</a:t>
            </a:r>
          </a:p>
          <a:p>
            <a:pPr marL="355600" lvl="3" indent="0">
              <a:buNone/>
            </a:pPr>
            <a:r>
              <a:rPr lang="en-IN" sz="2000" b="1" dirty="0">
                <a:latin typeface="+mn-lt"/>
                <a:cs typeface="Times New Roman" panose="02020603050405020304" pitchFamily="18" charset="0"/>
              </a:rPr>
              <a:t> “ A model in which a third-party provider hosts application development platforms and tools on its own infrastructure and makes them available to customers over the internet. ”</a:t>
            </a:r>
          </a:p>
          <a:p>
            <a:pPr marL="457200" indent="-457200">
              <a:buFont typeface="Courier New" panose="02070309020205020404" pitchFamily="49" charset="0"/>
              <a:buChar char="o"/>
            </a:pPr>
            <a:r>
              <a:rPr lang="en-IN" sz="2600" dirty="0">
                <a:latin typeface="+mn-lt"/>
              </a:rPr>
              <a:t>In this presentation, we will explore the new SAP Business Technology Platform (BTP) ABAP Environment – formerly known as SAP Cloud Platform ABAP Environment.</a:t>
            </a:r>
          </a:p>
          <a:p>
            <a:pPr marL="457200" indent="-457200">
              <a:buFont typeface="Courier New" panose="02070309020205020404" pitchFamily="49" charset="0"/>
              <a:buChar char="o"/>
            </a:pPr>
            <a:r>
              <a:rPr lang="en-IN" sz="2600" dirty="0">
                <a:latin typeface="+mn-lt"/>
              </a:rPr>
              <a:t>Quick introduction to SAP BTP ABAP Environment  and Hands-on sessions with HTTP Service in Eclipse</a:t>
            </a:r>
          </a:p>
          <a:p>
            <a:pPr marL="457200" indent="-457200">
              <a:buFont typeface="Courier New" panose="02070309020205020404" pitchFamily="49" charset="0"/>
              <a:buChar char="o"/>
            </a:pPr>
            <a:r>
              <a:rPr lang="en-IN" sz="2600" dirty="0">
                <a:latin typeface="+mn-lt"/>
              </a:rPr>
              <a:t>Create an end-to-end example to illustrate the various features present within the cloud-optimized version of the ABAP programming language.</a:t>
            </a:r>
          </a:p>
          <a:p>
            <a:pPr algn="just"/>
            <a:endParaRPr lang="en-IN" sz="2400" b="1" dirty="0">
              <a:cs typeface="Times New Roman" panose="02020603050405020304" pitchFamily="18" charset="0"/>
            </a:endParaRPr>
          </a:p>
        </p:txBody>
      </p:sp>
      <p:sp>
        <p:nvSpPr>
          <p:cNvPr id="3" name="Title 2">
            <a:extLst>
              <a:ext uri="{FF2B5EF4-FFF2-40B4-BE49-F238E27FC236}">
                <a16:creationId xmlns:a16="http://schemas.microsoft.com/office/drawing/2014/main" id="{C2DAB286-475E-43B9-828C-74BDB654EAC5}"/>
              </a:ext>
            </a:extLst>
          </p:cNvPr>
          <p:cNvSpPr>
            <a:spLocks noGrp="1"/>
          </p:cNvSpPr>
          <p:nvPr>
            <p:ph type="title"/>
          </p:nvPr>
        </p:nvSpPr>
        <p:spPr>
          <a:xfrm>
            <a:off x="445453" y="533400"/>
            <a:ext cx="10947772" cy="716711"/>
          </a:xfrm>
        </p:spPr>
        <p:txBody>
          <a:bodyPr/>
          <a:lstStyle/>
          <a:p>
            <a:r>
              <a:rPr lang="en-IN" sz="4000" b="1">
                <a:latin typeface="Calibri" panose="020F0502020204030204" pitchFamily="34" charset="0"/>
                <a:cs typeface="Calibri" panose="020F0502020204030204" pitchFamily="34" charset="0"/>
              </a:rPr>
              <a:t>Why ABAP in SAP BTP ?</a:t>
            </a:r>
            <a:endParaRPr lang="en-IN" sz="4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0161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1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4.xml><?xml version="1.0" encoding="utf-8"?>
<a:theme xmlns:a="http://schemas.openxmlformats.org/drawingml/2006/main" name="1_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5.xml><?xml version="1.0" encoding="utf-8"?>
<a:theme xmlns:a="http://schemas.openxmlformats.org/drawingml/2006/main" name="2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6.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519429F521E9142A0249EFDF4D90F58" ma:contentTypeVersion="4" ma:contentTypeDescription="Create a new document." ma:contentTypeScope="" ma:versionID="846a54f81a6b00a8e54f03b6add880fa">
  <xsd:schema xmlns:xsd="http://www.w3.org/2001/XMLSchema" xmlns:xs="http://www.w3.org/2001/XMLSchema" xmlns:p="http://schemas.microsoft.com/office/2006/metadata/properties" xmlns:ns2="d0b50dc6-d04b-4a20-8a3b-d0ae0088e943" xmlns:ns3="63ac2635-8afb-4032-987d-b5ef0ef361cf" targetNamespace="http://schemas.microsoft.com/office/2006/metadata/properties" ma:root="true" ma:fieldsID="390d6c140db92f9e5846e36bb5fd9668" ns2:_="" ns3:_="">
    <xsd:import namespace="d0b50dc6-d04b-4a20-8a3b-d0ae0088e943"/>
    <xsd:import namespace="63ac2635-8afb-4032-987d-b5ef0ef361c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b50dc6-d04b-4a20-8a3b-d0ae0088e9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ac2635-8afb-4032-987d-b5ef0ef361c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65F6DA-EDFD-4C3F-B2EB-EDE359E124E2}">
  <ds:schemaRefs>
    <ds:schemaRef ds:uri="http://schemas.microsoft.com/office/infopath/2007/PartnerControls"/>
    <ds:schemaRef ds:uri="http://schemas.microsoft.com/office/2006/documentManagement/types"/>
    <ds:schemaRef ds:uri="http://purl.org/dc/terms/"/>
    <ds:schemaRef ds:uri="d0b50dc6-d04b-4a20-8a3b-d0ae0088e943"/>
    <ds:schemaRef ds:uri="http://schemas.openxmlformats.org/package/2006/metadata/core-properties"/>
    <ds:schemaRef ds:uri="http://www.w3.org/XML/1998/namespace"/>
    <ds:schemaRef ds:uri="http://purl.org/dc/elements/1.1/"/>
    <ds:schemaRef ds:uri="63ac2635-8afb-4032-987d-b5ef0ef361cf"/>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2C5BD9F5-E7F4-4E3B-9CEE-3EB585719A18}">
  <ds:schemaRefs>
    <ds:schemaRef ds:uri="63ac2635-8afb-4032-987d-b5ef0ef361cf"/>
    <ds:schemaRef ds:uri="d0b50dc6-d04b-4a20-8a3b-d0ae0088e94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SAP ABAP BTP- Master Presentation_Training Session-1 (1)</Template>
  <TotalTime>4897</TotalTime>
  <Words>3308</Words>
  <Application>Microsoft Office PowerPoint</Application>
  <PresentationFormat>Widescreen</PresentationFormat>
  <Paragraphs>287</Paragraphs>
  <Slides>80</Slides>
  <Notes>2</Notes>
  <HiddenSlides>0</HiddenSlides>
  <MMClips>0</MMClips>
  <ScaleCrop>false</ScaleCrop>
  <HeadingPairs>
    <vt:vector size="4" baseType="variant">
      <vt:variant>
        <vt:lpstr>Theme</vt:lpstr>
      </vt:variant>
      <vt:variant>
        <vt:i4>5</vt:i4>
      </vt:variant>
      <vt:variant>
        <vt:lpstr>Slide Titles</vt:lpstr>
      </vt:variant>
      <vt:variant>
        <vt:i4>80</vt:i4>
      </vt:variant>
    </vt:vector>
  </HeadingPairs>
  <TitlesOfParts>
    <vt:vector size="85" baseType="lpstr">
      <vt:lpstr>Capgemini Master 2021</vt:lpstr>
      <vt:lpstr>Cover options_Section</vt:lpstr>
      <vt:lpstr>1_Capgemini Master 2021</vt:lpstr>
      <vt:lpstr>1_Cover options_Section</vt:lpstr>
      <vt:lpstr>2_Capgemini Master 2021</vt:lpstr>
      <vt:lpstr>SAP BTP – ABAP Extension SUIT </vt:lpstr>
      <vt:lpstr>Curriculum</vt:lpstr>
      <vt:lpstr>PowerPoint Presentation</vt:lpstr>
      <vt:lpstr>PowerPoint Presentation</vt:lpstr>
      <vt:lpstr>Introduction </vt:lpstr>
      <vt:lpstr>Business application studio</vt:lpstr>
      <vt:lpstr>PowerPoint Presentation</vt:lpstr>
      <vt:lpstr>PowerPoint Presentation</vt:lpstr>
      <vt:lpstr>Why ABAP in SAP BTP ?</vt:lpstr>
      <vt:lpstr>PowerPoint Presentation</vt:lpstr>
      <vt:lpstr>PowerPoint Presentation</vt:lpstr>
      <vt:lpstr>Installation &amp; Connection Setup - ADT and BAS 1.  Eclipse installation/ Add plugins</vt:lpstr>
      <vt:lpstr>PowerPoint Presentation</vt:lpstr>
      <vt:lpstr>PowerPoint Presentation</vt:lpstr>
      <vt:lpstr>2.  Installation &amp; Connection Setup - BAS</vt:lpstr>
      <vt:lpstr>Hands-on Session on ADT</vt:lpstr>
      <vt:lpstr>PowerPoint Presentation</vt:lpstr>
      <vt:lpstr>SAP BTP – Application Development Environments</vt:lpstr>
      <vt:lpstr>SAP BTP – Application Development Environments</vt:lpstr>
      <vt:lpstr>ABAP ENVIRONMENT</vt:lpstr>
      <vt:lpstr>ABAP RESTful Application Programming Model (RAP)</vt:lpstr>
      <vt:lpstr>ABAP RESTful Application Programming Model</vt:lpstr>
      <vt:lpstr>EVOLUTION OF THE ABAP PROGRAMMING MODEL</vt:lpstr>
      <vt:lpstr>PowerPoint Presentation</vt:lpstr>
      <vt:lpstr>RAP – KEY PLAYERS</vt:lpstr>
      <vt:lpstr>Uses of rap model:</vt:lpstr>
      <vt:lpstr>Uses of rap model:</vt:lpstr>
      <vt:lpstr>PowerPoint Presentation</vt:lpstr>
      <vt:lpstr>PowerPoint Presentation</vt:lpstr>
      <vt:lpstr>The SAP ABAP RAP model has a three-layered architecture: </vt:lpstr>
      <vt:lpstr>PowerPoint Presentation</vt:lpstr>
      <vt:lpstr>SAP RESTful Application Programming (RAP)</vt:lpstr>
      <vt:lpstr>SAP Cloud Application Programming (CAP)</vt:lpstr>
      <vt:lpstr>PowerPoint Presentation</vt:lpstr>
      <vt:lpstr>Expose cds view using RAP in sap s/4 hana</vt:lpstr>
      <vt:lpstr>Concept of CDS View using RAP</vt:lpstr>
      <vt:lpstr>Concept of CDS View using RAP</vt:lpstr>
      <vt:lpstr>Concept of CDS View using RAP</vt:lpstr>
      <vt:lpstr>Concept of CDS View using RAP</vt:lpstr>
      <vt:lpstr>Concept of CDS View using RAP</vt:lpstr>
      <vt:lpstr>Availability of CDS views in SAP platforms</vt:lpstr>
      <vt:lpstr>Availability of CDS views in SAP platforms</vt:lpstr>
      <vt:lpstr>Development Flow of CDS View</vt:lpstr>
      <vt:lpstr>Development Flow of CDS View</vt:lpstr>
      <vt:lpstr>Development Flow of CDS View</vt:lpstr>
      <vt:lpstr>Exposing CDS View using RAP</vt:lpstr>
      <vt:lpstr>Create an sap Fiori app and DEPLOY it to sap btp environment</vt:lpstr>
      <vt:lpstr>Benefits of CDS view using RAP in SAP S/4 HANA</vt:lpstr>
      <vt:lpstr>Benefits of CDS view using RAP in SAP S/4 HANA</vt:lpstr>
      <vt:lpstr>Conclusion</vt:lpstr>
      <vt:lpstr>Conclusion</vt:lpstr>
      <vt:lpstr>PowerPoint Presentation</vt:lpstr>
      <vt:lpstr> Side-by-Side Extensions Between SAP BTP ABAP and SAP Backend</vt:lpstr>
      <vt:lpstr>PowerPoint Presentation</vt:lpstr>
      <vt:lpstr>PowerPoint Presentation</vt:lpstr>
      <vt:lpstr>PowerPoint Presentation</vt:lpstr>
      <vt:lpstr>PowerPoint Presentation</vt:lpstr>
      <vt:lpstr>ADVANTAGES</vt:lpstr>
      <vt:lpstr>Use Cases for Side By Side Extensions</vt:lpstr>
      <vt:lpstr>Extension Suite</vt:lpstr>
      <vt:lpstr>PowerPoint Presentation</vt:lpstr>
      <vt:lpstr>PowerPoint Presentation</vt:lpstr>
      <vt:lpstr>PowerPoint Presentation</vt:lpstr>
      <vt:lpstr> Transfer ABAP Source Code via abapGit</vt:lpstr>
      <vt:lpstr>Introduction</vt:lpstr>
      <vt:lpstr>PowerPoint Presentation</vt:lpstr>
      <vt:lpstr>PowerPoint Presentation</vt:lpstr>
      <vt:lpstr>PowerPoint Presentation</vt:lpstr>
      <vt:lpstr>PowerPoint Presentation</vt:lpstr>
      <vt:lpstr>Flow to transfer ABAP source code via abapgit- (ABAP SAP Continuous Integration and Delivery)</vt:lpstr>
      <vt:lpstr>PowerPoint Presentation</vt:lpstr>
      <vt:lpstr>PowerPoint Presentation</vt:lpstr>
      <vt:lpstr>References </vt:lpstr>
      <vt:lpstr>PowerPoint Presentation</vt:lpstr>
      <vt:lpstr>CONTENTs-</vt:lpstr>
      <vt:lpstr>PowerPoint Presentation</vt:lpstr>
      <vt:lpstr>PowerPoint Presentation</vt:lpstr>
      <vt:lpstr>Push Your ABAP Source Code from SAP BTP, ABAP Environment to a GitHub Repository using ABAPGit</vt:lpstr>
      <vt:lpstr>How to check your custom ABAP code for SAP BTP ABAP Environment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BTP – ABAP Extension SUIT </dc:title>
  <dc:subject>Capgemini template</dc:subject>
  <dc:creator>Gulmire, Sayali</dc:creator>
  <cp:lastModifiedBy>Rajeswari, Suppa Raja</cp:lastModifiedBy>
  <cp:revision>97</cp:revision>
  <dcterms:created xsi:type="dcterms:W3CDTF">2023-01-20T09:27:38Z</dcterms:created>
  <dcterms:modified xsi:type="dcterms:W3CDTF">2025-09-12T17:21:58Z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0x010100E519429F521E9142A0249EFDF4D90F58</vt:lpwstr>
  </property>
</Properties>
</file>